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x="18288000" cy="10287000"/>
  <p:notesSz cx="6858000" cy="9144000"/>
  <p:embeddedFontLst>
    <p:embeddedFont>
      <p:font typeface="Agrandir Grand" charset="1" panose="00000507000000000000"/>
      <p:regular r:id="rId54"/>
    </p:embeddedFont>
    <p:embeddedFont>
      <p:font typeface="Agrandir Grand Medium" charset="1" panose="00000607000000000000"/>
      <p:regular r:id="rId55"/>
    </p:embeddedFont>
    <p:embeddedFont>
      <p:font typeface="Saira" charset="1" panose="00000500000000000000"/>
      <p:regular r:id="rId56"/>
    </p:embeddedFont>
    <p:embeddedFont>
      <p:font typeface="Saira Medium" charset="1" panose="00000600000000000000"/>
      <p:regular r:id="rId57"/>
    </p:embeddedFont>
    <p:embeddedFont>
      <p:font typeface="Saira Bold" charset="1" panose="00000800000000000000"/>
      <p:regular r:id="rId58"/>
    </p:embeddedFont>
    <p:embeddedFont>
      <p:font typeface="Open Sauce Italics" charset="1" panose="00000500000000000000"/>
      <p:regular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0.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4.jpe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6.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7.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7.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7.png" Type="http://schemas.openxmlformats.org/officeDocument/2006/relationships/image"/><Relationship Id="rId4" Target="../media/image19.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9.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7.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21.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2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5.jpe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26.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8.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30.png" Type="http://schemas.openxmlformats.org/officeDocument/2006/relationships/image"/><Relationship Id="rId6" Target="../media/image19.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9.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33.png" Type="http://schemas.openxmlformats.org/officeDocument/2006/relationships/image"/><Relationship Id="rId6" Target="../media/image34.png" Type="http://schemas.openxmlformats.org/officeDocument/2006/relationships/image"/><Relationship Id="rId7" Target="../media/image35.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19.png" Type="http://schemas.openxmlformats.org/officeDocument/2006/relationships/image"/><Relationship Id="rId4" Target="../media/image36.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19.png" Type="http://schemas.openxmlformats.org/officeDocument/2006/relationships/image"/><Relationship Id="rId4" Target="../media/image36.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19.pn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8.jpe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19.png" Type="http://schemas.openxmlformats.org/officeDocument/2006/relationships/image"/><Relationship Id="rId4" Target="../media/image38.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19.png" Type="http://schemas.openxmlformats.org/officeDocument/2006/relationships/image"/><Relationship Id="rId4" Target="../media/image37.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37.png" Type="http://schemas.openxmlformats.org/officeDocument/2006/relationships/image"/><Relationship Id="rId4" Target="../media/image39.jpe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 Id="rId3" Target="../media/image19.pn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27.jpeg" Type="http://schemas.openxmlformats.org/officeDocument/2006/relationships/image"/><Relationship Id="rId4" Target="../media/image19.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42.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43.jpe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9.pn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TextBox 2" id="2"/>
          <p:cNvSpPr txBox="true"/>
          <p:nvPr/>
        </p:nvSpPr>
        <p:spPr>
          <a:xfrm rot="0">
            <a:off x="644881" y="1328194"/>
            <a:ext cx="16998237" cy="2775908"/>
          </a:xfrm>
          <a:prstGeom prst="rect">
            <a:avLst/>
          </a:prstGeom>
        </p:spPr>
        <p:txBody>
          <a:bodyPr anchor="t" rtlCol="false" tIns="0" lIns="0" bIns="0" rIns="0">
            <a:spAutoFit/>
          </a:bodyPr>
          <a:lstStyle/>
          <a:p>
            <a:pPr algn="ctr">
              <a:lnSpc>
                <a:spcPts val="19401"/>
              </a:lnSpc>
              <a:spcBef>
                <a:spcPct val="0"/>
              </a:spcBef>
            </a:pPr>
            <a:r>
              <a:rPr lang="en-US" sz="13857">
                <a:solidFill>
                  <a:srgbClr val="000000"/>
                </a:solidFill>
                <a:latin typeface="Agrandir Grand"/>
                <a:ea typeface="Agrandir Grand"/>
                <a:cs typeface="Agrandir Grand"/>
                <a:sym typeface="Agrandir Grand"/>
              </a:rPr>
              <a:t>FINGPT </a:t>
            </a:r>
            <a:r>
              <a:rPr lang="en-US" sz="13857">
                <a:solidFill>
                  <a:srgbClr val="000000"/>
                </a:solidFill>
                <a:latin typeface="Agrandir Grand"/>
                <a:ea typeface="Agrandir Grand"/>
                <a:cs typeface="Agrandir Grand"/>
                <a:sym typeface="Agrandir Grand"/>
              </a:rPr>
              <a:t> </a:t>
            </a:r>
          </a:p>
        </p:txBody>
      </p:sp>
      <p:sp>
        <p:nvSpPr>
          <p:cNvPr name="AutoShape 3" id="3"/>
          <p:cNvSpPr/>
          <p:nvPr/>
        </p:nvSpPr>
        <p:spPr>
          <a:xfrm>
            <a:off x="1028700" y="5679641"/>
            <a:ext cx="6492240" cy="0"/>
          </a:xfrm>
          <a:prstGeom prst="line">
            <a:avLst/>
          </a:prstGeom>
          <a:ln cap="flat" w="9525">
            <a:solidFill>
              <a:srgbClr val="000000"/>
            </a:solidFill>
            <a:prstDash val="solid"/>
            <a:headEnd type="none" len="sm" w="sm"/>
            <a:tailEnd type="none" len="sm" w="sm"/>
          </a:ln>
        </p:spPr>
      </p:sp>
      <p:sp>
        <p:nvSpPr>
          <p:cNvPr name="AutoShape 4" id="4"/>
          <p:cNvSpPr/>
          <p:nvPr/>
        </p:nvSpPr>
        <p:spPr>
          <a:xfrm>
            <a:off x="6595804" y="8566129"/>
            <a:ext cx="10663496" cy="0"/>
          </a:xfrm>
          <a:prstGeom prst="line">
            <a:avLst/>
          </a:prstGeom>
          <a:ln cap="flat" w="9525">
            <a:solidFill>
              <a:srgbClr val="000000"/>
            </a:solidFill>
            <a:prstDash val="solid"/>
            <a:headEnd type="none" len="sm" w="sm"/>
            <a:tailEnd type="none" len="sm" w="sm"/>
          </a:ln>
        </p:spPr>
      </p:sp>
      <p:sp>
        <p:nvSpPr>
          <p:cNvPr name="Freeform 5" id="5"/>
          <p:cNvSpPr/>
          <p:nvPr/>
        </p:nvSpPr>
        <p:spPr>
          <a:xfrm flipH="false" flipV="false" rot="-153336">
            <a:off x="12992416" y="-1813825"/>
            <a:ext cx="10475579" cy="4753294"/>
          </a:xfrm>
          <a:custGeom>
            <a:avLst/>
            <a:gdLst/>
            <a:ahLst/>
            <a:cxnLst/>
            <a:rect r="r" b="b" t="t" l="l"/>
            <a:pathLst>
              <a:path h="4753294" w="10475579">
                <a:moveTo>
                  <a:pt x="0" y="0"/>
                </a:moveTo>
                <a:lnTo>
                  <a:pt x="10475580" y="0"/>
                </a:lnTo>
                <a:lnTo>
                  <a:pt x="10475580" y="4753294"/>
                </a:lnTo>
                <a:lnTo>
                  <a:pt x="0" y="4753294"/>
                </a:lnTo>
                <a:lnTo>
                  <a:pt x="0" y="0"/>
                </a:lnTo>
                <a:close/>
              </a:path>
            </a:pathLst>
          </a:custGeom>
          <a:blipFill>
            <a:blip r:embed="rId2"/>
            <a:stretch>
              <a:fillRect l="0" t="0" r="0" b="0"/>
            </a:stretch>
          </a:blipFill>
        </p:spPr>
      </p:sp>
      <p:sp>
        <p:nvSpPr>
          <p:cNvPr name="Freeform 6" id="6"/>
          <p:cNvSpPr/>
          <p:nvPr/>
        </p:nvSpPr>
        <p:spPr>
          <a:xfrm flipH="false" flipV="false" rot="0">
            <a:off x="12891654" y="7940547"/>
            <a:ext cx="4367646" cy="460588"/>
          </a:xfrm>
          <a:custGeom>
            <a:avLst/>
            <a:gdLst/>
            <a:ahLst/>
            <a:cxnLst/>
            <a:rect r="r" b="b" t="t" l="l"/>
            <a:pathLst>
              <a:path h="460588" w="4367646">
                <a:moveTo>
                  <a:pt x="0" y="0"/>
                </a:moveTo>
                <a:lnTo>
                  <a:pt x="4367646" y="0"/>
                </a:lnTo>
                <a:lnTo>
                  <a:pt x="4367646" y="460588"/>
                </a:lnTo>
                <a:lnTo>
                  <a:pt x="0" y="4605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0">
            <a:off x="1028700" y="4880909"/>
            <a:ext cx="4367646" cy="460588"/>
          </a:xfrm>
          <a:custGeom>
            <a:avLst/>
            <a:gdLst/>
            <a:ahLst/>
            <a:cxnLst/>
            <a:rect r="r" b="b" t="t" l="l"/>
            <a:pathLst>
              <a:path h="460588" w="4367646">
                <a:moveTo>
                  <a:pt x="4367646" y="0"/>
                </a:moveTo>
                <a:lnTo>
                  <a:pt x="0" y="0"/>
                </a:lnTo>
                <a:lnTo>
                  <a:pt x="0" y="460589"/>
                </a:lnTo>
                <a:lnTo>
                  <a:pt x="4367646" y="460589"/>
                </a:lnTo>
                <a:lnTo>
                  <a:pt x="436764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028700" y="9068863"/>
            <a:ext cx="244005" cy="189437"/>
          </a:xfrm>
          <a:custGeom>
            <a:avLst/>
            <a:gdLst/>
            <a:ahLst/>
            <a:cxnLst/>
            <a:rect r="r" b="b" t="t" l="l"/>
            <a:pathLst>
              <a:path h="189437" w="244005">
                <a:moveTo>
                  <a:pt x="0" y="0"/>
                </a:moveTo>
                <a:lnTo>
                  <a:pt x="244005" y="0"/>
                </a:lnTo>
                <a:lnTo>
                  <a:pt x="244005" y="189437"/>
                </a:lnTo>
                <a:lnTo>
                  <a:pt x="0" y="1894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true" flipV="false" rot="0">
            <a:off x="17015295" y="9068863"/>
            <a:ext cx="244005" cy="189437"/>
          </a:xfrm>
          <a:custGeom>
            <a:avLst/>
            <a:gdLst/>
            <a:ahLst/>
            <a:cxnLst/>
            <a:rect r="r" b="b" t="t" l="l"/>
            <a:pathLst>
              <a:path h="189437" w="244005">
                <a:moveTo>
                  <a:pt x="244005" y="0"/>
                </a:moveTo>
                <a:lnTo>
                  <a:pt x="0" y="0"/>
                </a:lnTo>
                <a:lnTo>
                  <a:pt x="0" y="189437"/>
                </a:lnTo>
                <a:lnTo>
                  <a:pt x="244005" y="189437"/>
                </a:lnTo>
                <a:lnTo>
                  <a:pt x="244005"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10800000">
            <a:off x="17015295" y="1028700"/>
            <a:ext cx="244005" cy="189437"/>
          </a:xfrm>
          <a:custGeom>
            <a:avLst/>
            <a:gdLst/>
            <a:ahLst/>
            <a:cxnLst/>
            <a:rect r="r" b="b" t="t" l="l"/>
            <a:pathLst>
              <a:path h="189437" w="244005">
                <a:moveTo>
                  <a:pt x="0" y="0"/>
                </a:moveTo>
                <a:lnTo>
                  <a:pt x="244005" y="0"/>
                </a:lnTo>
                <a:lnTo>
                  <a:pt x="244005" y="189437"/>
                </a:lnTo>
                <a:lnTo>
                  <a:pt x="0" y="1894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true" flipV="false" rot="-10800000">
            <a:off x="1028700" y="1028700"/>
            <a:ext cx="244005" cy="189437"/>
          </a:xfrm>
          <a:custGeom>
            <a:avLst/>
            <a:gdLst/>
            <a:ahLst/>
            <a:cxnLst/>
            <a:rect r="r" b="b" t="t" l="l"/>
            <a:pathLst>
              <a:path h="189437" w="244005">
                <a:moveTo>
                  <a:pt x="244005" y="0"/>
                </a:moveTo>
                <a:lnTo>
                  <a:pt x="0" y="0"/>
                </a:lnTo>
                <a:lnTo>
                  <a:pt x="0" y="189437"/>
                </a:lnTo>
                <a:lnTo>
                  <a:pt x="244005" y="189437"/>
                </a:lnTo>
                <a:lnTo>
                  <a:pt x="244005"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1028700" y="5817278"/>
            <a:ext cx="2438166" cy="302276"/>
          </a:xfrm>
          <a:prstGeom prst="rect">
            <a:avLst/>
          </a:prstGeom>
        </p:spPr>
        <p:txBody>
          <a:bodyPr anchor="t" rtlCol="false" tIns="0" lIns="0" bIns="0" rIns="0">
            <a:spAutoFit/>
          </a:bodyPr>
          <a:lstStyle/>
          <a:p>
            <a:pPr algn="l">
              <a:lnSpc>
                <a:spcPts val="2240"/>
              </a:lnSpc>
              <a:spcBef>
                <a:spcPct val="0"/>
              </a:spcBef>
            </a:pPr>
            <a:r>
              <a:rPr lang="en-US" b="true" sz="1600">
                <a:solidFill>
                  <a:srgbClr val="000000"/>
                </a:solidFill>
                <a:latin typeface="Agrandir Grand Medium"/>
                <a:ea typeface="Agrandir Grand Medium"/>
                <a:cs typeface="Agrandir Grand Medium"/>
                <a:sym typeface="Agrandir Grand Medium"/>
              </a:rPr>
              <a:t>PRESENTATION</a:t>
            </a:r>
          </a:p>
        </p:txBody>
      </p:sp>
      <p:sp>
        <p:nvSpPr>
          <p:cNvPr name="TextBox 13" id="13"/>
          <p:cNvSpPr txBox="true"/>
          <p:nvPr/>
        </p:nvSpPr>
        <p:spPr>
          <a:xfrm rot="0">
            <a:off x="15090120" y="8766604"/>
            <a:ext cx="2047178" cy="302259"/>
          </a:xfrm>
          <a:prstGeom prst="rect">
            <a:avLst/>
          </a:prstGeom>
        </p:spPr>
        <p:txBody>
          <a:bodyPr anchor="t" rtlCol="false" tIns="0" lIns="0" bIns="0" rIns="0">
            <a:spAutoFit/>
          </a:bodyPr>
          <a:lstStyle/>
          <a:p>
            <a:pPr algn="r">
              <a:lnSpc>
                <a:spcPts val="2240"/>
              </a:lnSpc>
              <a:spcBef>
                <a:spcPct val="0"/>
              </a:spcBef>
            </a:pPr>
            <a:r>
              <a:rPr lang="en-US" b="true" sz="1600">
                <a:solidFill>
                  <a:srgbClr val="000000"/>
                </a:solidFill>
                <a:latin typeface="Agrandir Grand Medium"/>
                <a:ea typeface="Agrandir Grand Medium"/>
                <a:cs typeface="Agrandir Grand Medium"/>
                <a:sym typeface="Agrandir Grand Medium"/>
              </a:rPr>
              <a:t>30/04/2025</a:t>
            </a:r>
          </a:p>
        </p:txBody>
      </p:sp>
      <p:sp>
        <p:nvSpPr>
          <p:cNvPr name="TextBox 14" id="14"/>
          <p:cNvSpPr txBox="true"/>
          <p:nvPr/>
        </p:nvSpPr>
        <p:spPr>
          <a:xfrm rot="0">
            <a:off x="7902785" y="3894552"/>
            <a:ext cx="9356515" cy="4002276"/>
          </a:xfrm>
          <a:prstGeom prst="rect">
            <a:avLst/>
          </a:prstGeom>
        </p:spPr>
        <p:txBody>
          <a:bodyPr anchor="t" rtlCol="false" tIns="0" lIns="0" bIns="0" rIns="0">
            <a:spAutoFit/>
          </a:bodyPr>
          <a:lstStyle/>
          <a:p>
            <a:pPr algn="l">
              <a:lnSpc>
                <a:spcPts val="6202"/>
              </a:lnSpc>
              <a:spcBef>
                <a:spcPct val="0"/>
              </a:spcBef>
            </a:pPr>
            <a:r>
              <a:rPr lang="en-US" b="true" sz="4430">
                <a:solidFill>
                  <a:srgbClr val="000000"/>
                </a:solidFill>
                <a:latin typeface="Agrandir Grand Medium"/>
                <a:ea typeface="Agrandir Grand Medium"/>
                <a:cs typeface="Agrandir Grand Medium"/>
                <a:sym typeface="Agrandir Grand Medium"/>
              </a:rPr>
              <a:t>INSTRUCTION TUNING BENCHMARK FOR OPEN-SOURCE LARGE LANGUAGE MODELS IN FINANCIAL DATASETS</a:t>
            </a:r>
          </a:p>
        </p:txBody>
      </p:sp>
      <p:sp>
        <p:nvSpPr>
          <p:cNvPr name="TextBox 15" id="15"/>
          <p:cNvSpPr txBox="true"/>
          <p:nvPr/>
        </p:nvSpPr>
        <p:spPr>
          <a:xfrm rot="0">
            <a:off x="5101436" y="496147"/>
            <a:ext cx="4042564" cy="278764"/>
          </a:xfrm>
          <a:prstGeom prst="rect">
            <a:avLst/>
          </a:prstGeom>
        </p:spPr>
        <p:txBody>
          <a:bodyPr anchor="t" rtlCol="false" tIns="0" lIns="0" bIns="0" rIns="0">
            <a:spAutoFit/>
          </a:bodyPr>
          <a:lstStyle/>
          <a:p>
            <a:pPr algn="r">
              <a:lnSpc>
                <a:spcPts val="1960"/>
              </a:lnSpc>
              <a:spcBef>
                <a:spcPct val="0"/>
              </a:spcBef>
            </a:pPr>
            <a:r>
              <a:rPr lang="en-US" b="true" sz="1400" spc="271">
                <a:solidFill>
                  <a:srgbClr val="000000"/>
                </a:solidFill>
                <a:latin typeface="Agrandir Grand Medium"/>
                <a:ea typeface="Agrandir Grand Medium"/>
                <a:cs typeface="Agrandir Grand Medium"/>
                <a:sym typeface="Agrandir Grand Medium"/>
              </a:rPr>
              <a:t>GR17</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AutoShape 2" id="2"/>
          <p:cNvSpPr/>
          <p:nvPr/>
        </p:nvSpPr>
        <p:spPr>
          <a:xfrm>
            <a:off x="1028700" y="4234568"/>
            <a:ext cx="3637005" cy="0"/>
          </a:xfrm>
          <a:prstGeom prst="line">
            <a:avLst/>
          </a:prstGeom>
          <a:ln cap="flat" w="9525">
            <a:solidFill>
              <a:srgbClr val="000000"/>
            </a:solidFill>
            <a:prstDash val="solid"/>
            <a:headEnd type="none" len="sm" w="sm"/>
            <a:tailEnd type="none" len="sm" w="sm"/>
          </a:ln>
        </p:spPr>
      </p:sp>
      <p:sp>
        <p:nvSpPr>
          <p:cNvPr name="AutoShape 3" id="3"/>
          <p:cNvSpPr/>
          <p:nvPr/>
        </p:nvSpPr>
        <p:spPr>
          <a:xfrm>
            <a:off x="1028700" y="3152725"/>
            <a:ext cx="16230600" cy="0"/>
          </a:xfrm>
          <a:prstGeom prst="line">
            <a:avLst/>
          </a:prstGeom>
          <a:ln cap="flat" w="9525">
            <a:solidFill>
              <a:srgbClr val="000000"/>
            </a:solidFill>
            <a:prstDash val="solid"/>
            <a:headEnd type="none" len="sm" w="sm"/>
            <a:tailEnd type="none" len="sm" w="sm"/>
          </a:ln>
        </p:spPr>
      </p:sp>
      <p:sp>
        <p:nvSpPr>
          <p:cNvPr name="Freeform 4" id="4"/>
          <p:cNvSpPr/>
          <p:nvPr/>
        </p:nvSpPr>
        <p:spPr>
          <a:xfrm flipH="false" flipV="false" rot="0">
            <a:off x="1028700" y="3347583"/>
            <a:ext cx="244005" cy="189437"/>
          </a:xfrm>
          <a:custGeom>
            <a:avLst/>
            <a:gdLst/>
            <a:ahLst/>
            <a:cxnLst/>
            <a:rect r="r" b="b" t="t" l="l"/>
            <a:pathLst>
              <a:path h="189437" w="244005">
                <a:moveTo>
                  <a:pt x="0" y="0"/>
                </a:moveTo>
                <a:lnTo>
                  <a:pt x="244005" y="0"/>
                </a:lnTo>
                <a:lnTo>
                  <a:pt x="244005" y="189437"/>
                </a:lnTo>
                <a:lnTo>
                  <a:pt x="0" y="1894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028700" y="1132487"/>
            <a:ext cx="11408853" cy="1905001"/>
          </a:xfrm>
          <a:prstGeom prst="rect">
            <a:avLst/>
          </a:prstGeom>
        </p:spPr>
        <p:txBody>
          <a:bodyPr anchor="t" rtlCol="false" tIns="0" lIns="0" bIns="0" rIns="0">
            <a:spAutoFit/>
          </a:bodyPr>
          <a:lstStyle/>
          <a:p>
            <a:pPr algn="l">
              <a:lnSpc>
                <a:spcPts val="7200"/>
              </a:lnSpc>
            </a:pPr>
            <a:r>
              <a:rPr lang="en-US" sz="8000">
                <a:solidFill>
                  <a:srgbClr val="000000"/>
                </a:solidFill>
                <a:latin typeface="Saira"/>
                <a:ea typeface="Saira"/>
                <a:cs typeface="Saira"/>
                <a:sym typeface="Saira"/>
              </a:rPr>
              <a:t>CÁC MÔ HÌNH LLM TỔNG QUÁT</a:t>
            </a:r>
          </a:p>
        </p:txBody>
      </p:sp>
      <p:sp>
        <p:nvSpPr>
          <p:cNvPr name="TextBox 6" id="6"/>
          <p:cNvSpPr txBox="true"/>
          <p:nvPr/>
        </p:nvSpPr>
        <p:spPr>
          <a:xfrm rot="0">
            <a:off x="13216736" y="962025"/>
            <a:ext cx="4042564" cy="278830"/>
          </a:xfrm>
          <a:prstGeom prst="rect">
            <a:avLst/>
          </a:prstGeom>
        </p:spPr>
        <p:txBody>
          <a:bodyPr anchor="t" rtlCol="false" tIns="0" lIns="0" bIns="0" rIns="0">
            <a:spAutoFit/>
          </a:bodyPr>
          <a:lstStyle/>
          <a:p>
            <a:pPr algn="r">
              <a:lnSpc>
                <a:spcPts val="1960"/>
              </a:lnSpc>
              <a:spcBef>
                <a:spcPct val="0"/>
              </a:spcBef>
            </a:pPr>
            <a:r>
              <a:rPr lang="en-US" b="true" sz="1400" spc="271">
                <a:solidFill>
                  <a:srgbClr val="000000"/>
                </a:solidFill>
                <a:latin typeface="Agrandir Grand Medium"/>
                <a:ea typeface="Agrandir Grand Medium"/>
                <a:cs typeface="Agrandir Grand Medium"/>
                <a:sym typeface="Agrandir Grand Medium"/>
              </a:rPr>
              <a:t>SALFORD &amp; CO.</a:t>
            </a:r>
          </a:p>
        </p:txBody>
      </p:sp>
      <p:sp>
        <p:nvSpPr>
          <p:cNvPr name="TextBox 7" id="7"/>
          <p:cNvSpPr txBox="true"/>
          <p:nvPr/>
        </p:nvSpPr>
        <p:spPr>
          <a:xfrm rot="0">
            <a:off x="1028700" y="4582230"/>
            <a:ext cx="3637005" cy="1008380"/>
          </a:xfrm>
          <a:prstGeom prst="rect">
            <a:avLst/>
          </a:prstGeom>
        </p:spPr>
        <p:txBody>
          <a:bodyPr anchor="t" rtlCol="false" tIns="0" lIns="0" bIns="0" rIns="0">
            <a:spAutoFit/>
          </a:bodyPr>
          <a:lstStyle/>
          <a:p>
            <a:pPr algn="just">
              <a:lnSpc>
                <a:spcPts val="2080"/>
              </a:lnSpc>
            </a:pPr>
            <a:r>
              <a:rPr lang="en-US" sz="1600" spc="-64">
                <a:solidFill>
                  <a:srgbClr val="000000"/>
                </a:solidFill>
                <a:latin typeface="Saira"/>
                <a:ea typeface="Saira"/>
                <a:cs typeface="Saira"/>
                <a:sym typeface="Saira"/>
              </a:rPr>
              <a:t>mô hình LLM mã nguồn mở được phát triển bởi Meta,một mô hình hiệu quả, dễ huấn luyện và có thể đạt hiệu suất tốt mà không cần tài nguyên quá lớn như GPT-3.</a:t>
            </a:r>
          </a:p>
        </p:txBody>
      </p:sp>
      <p:sp>
        <p:nvSpPr>
          <p:cNvPr name="TextBox 8" id="8"/>
          <p:cNvSpPr txBox="true"/>
          <p:nvPr/>
        </p:nvSpPr>
        <p:spPr>
          <a:xfrm rot="0">
            <a:off x="1028700" y="3498920"/>
            <a:ext cx="1818502" cy="616585"/>
          </a:xfrm>
          <a:prstGeom prst="rect">
            <a:avLst/>
          </a:prstGeom>
        </p:spPr>
        <p:txBody>
          <a:bodyPr anchor="t" rtlCol="false" tIns="0" lIns="0" bIns="0" rIns="0">
            <a:spAutoFit/>
          </a:bodyPr>
          <a:lstStyle/>
          <a:p>
            <a:pPr algn="l">
              <a:lnSpc>
                <a:spcPts val="4339"/>
              </a:lnSpc>
              <a:spcBef>
                <a:spcPct val="0"/>
              </a:spcBef>
            </a:pPr>
            <a:r>
              <a:rPr lang="en-US" b="true" sz="3099">
                <a:solidFill>
                  <a:srgbClr val="000000"/>
                </a:solidFill>
                <a:latin typeface="Agrandir Grand Medium"/>
                <a:ea typeface="Agrandir Grand Medium"/>
                <a:cs typeface="Agrandir Grand Medium"/>
                <a:sym typeface="Agrandir Grand Medium"/>
              </a:rPr>
              <a:t>LLAMA</a:t>
            </a:r>
          </a:p>
        </p:txBody>
      </p:sp>
      <p:grpSp>
        <p:nvGrpSpPr>
          <p:cNvPr name="Group 9" id="9"/>
          <p:cNvGrpSpPr/>
          <p:nvPr/>
        </p:nvGrpSpPr>
        <p:grpSpPr>
          <a:xfrm rot="0">
            <a:off x="6164210" y="3347583"/>
            <a:ext cx="6863436" cy="6204546"/>
            <a:chOff x="0" y="0"/>
            <a:chExt cx="9151248" cy="8272728"/>
          </a:xfrm>
        </p:grpSpPr>
        <p:grpSp>
          <p:nvGrpSpPr>
            <p:cNvPr name="Group 10" id="10"/>
            <p:cNvGrpSpPr/>
            <p:nvPr/>
          </p:nvGrpSpPr>
          <p:grpSpPr>
            <a:xfrm rot="0">
              <a:off x="0" y="0"/>
              <a:ext cx="9151248" cy="8272728"/>
              <a:chOff x="0" y="0"/>
              <a:chExt cx="6350000" cy="5740400"/>
            </a:xfrm>
          </p:grpSpPr>
          <p:sp>
            <p:nvSpPr>
              <p:cNvPr name="Freeform 11" id="11"/>
              <p:cNvSpPr/>
              <p:nvPr/>
            </p:nvSpPr>
            <p:spPr>
              <a:xfrm flipH="false" flipV="false" rot="0">
                <a:off x="0" y="0"/>
                <a:ext cx="6351270" cy="5741670"/>
              </a:xfrm>
              <a:custGeom>
                <a:avLst/>
                <a:gdLst/>
                <a:ahLst/>
                <a:cxnLst/>
                <a:rect r="r" b="b" t="t" l="l"/>
                <a:pathLst>
                  <a:path h="5741670" w="6351270">
                    <a:moveTo>
                      <a:pt x="0" y="542290"/>
                    </a:moveTo>
                    <a:lnTo>
                      <a:pt x="0" y="2392680"/>
                    </a:lnTo>
                    <a:cubicBezTo>
                      <a:pt x="0" y="2691130"/>
                      <a:pt x="242570" y="2933700"/>
                      <a:pt x="542290" y="2933700"/>
                    </a:cubicBezTo>
                    <a:lnTo>
                      <a:pt x="1148080" y="2933700"/>
                    </a:lnTo>
                    <a:cubicBezTo>
                      <a:pt x="1447800" y="2933700"/>
                      <a:pt x="1690370" y="3176270"/>
                      <a:pt x="1690370" y="3475990"/>
                    </a:cubicBezTo>
                    <a:lnTo>
                      <a:pt x="1690370" y="5199380"/>
                    </a:lnTo>
                    <a:cubicBezTo>
                      <a:pt x="1690370" y="5499100"/>
                      <a:pt x="1932940" y="5741670"/>
                      <a:pt x="2232660" y="5741670"/>
                    </a:cubicBezTo>
                    <a:lnTo>
                      <a:pt x="3599180" y="5741670"/>
                    </a:lnTo>
                    <a:cubicBezTo>
                      <a:pt x="3735070" y="5741670"/>
                      <a:pt x="3867150" y="5689600"/>
                      <a:pt x="3967480" y="5598160"/>
                    </a:cubicBezTo>
                    <a:lnTo>
                      <a:pt x="6177280" y="3553460"/>
                    </a:lnTo>
                    <a:cubicBezTo>
                      <a:pt x="6287770" y="3450590"/>
                      <a:pt x="6351270" y="3307080"/>
                      <a:pt x="6351270" y="3155950"/>
                    </a:cubicBezTo>
                    <a:lnTo>
                      <a:pt x="6351270" y="542290"/>
                    </a:lnTo>
                    <a:cubicBezTo>
                      <a:pt x="6350000" y="242570"/>
                      <a:pt x="6107430" y="0"/>
                      <a:pt x="5807710" y="0"/>
                    </a:cubicBezTo>
                    <a:lnTo>
                      <a:pt x="542290" y="0"/>
                    </a:lnTo>
                    <a:cubicBezTo>
                      <a:pt x="242570" y="0"/>
                      <a:pt x="0" y="242570"/>
                      <a:pt x="0" y="542290"/>
                    </a:cubicBezTo>
                    <a:close/>
                  </a:path>
                </a:pathLst>
              </a:custGeom>
              <a:blipFill>
                <a:blip r:embed="rId4"/>
                <a:stretch>
                  <a:fillRect l="-6373" t="0" r="-6373" b="0"/>
                </a:stretch>
              </a:blipFill>
            </p:spPr>
          </p:sp>
        </p:grpSp>
        <p:sp>
          <p:nvSpPr>
            <p:cNvPr name="TextBox 12" id="12"/>
            <p:cNvSpPr txBox="true"/>
            <p:nvPr/>
          </p:nvSpPr>
          <p:spPr>
            <a:xfrm rot="0">
              <a:off x="1260475" y="537102"/>
              <a:ext cx="2630805" cy="2301452"/>
            </a:xfrm>
            <a:prstGeom prst="rect">
              <a:avLst/>
            </a:prstGeom>
          </p:spPr>
          <p:txBody>
            <a:bodyPr anchor="t" rtlCol="false" tIns="0" lIns="0" bIns="0" rIns="0">
              <a:spAutoFit/>
            </a:bodyPr>
            <a:lstStyle/>
            <a:p>
              <a:pPr algn="ctr">
                <a:lnSpc>
                  <a:spcPts val="4479"/>
                </a:lnSpc>
                <a:spcBef>
                  <a:spcPct val="0"/>
                </a:spcBef>
              </a:pPr>
              <a:r>
                <a:rPr lang="en-US" b="true" sz="3199">
                  <a:solidFill>
                    <a:srgbClr val="FFFFFF"/>
                  </a:solidFill>
                  <a:latin typeface="Agrandir Grand Medium"/>
                  <a:ea typeface="Agrandir Grand Medium"/>
                  <a:cs typeface="Agrandir Grand Medium"/>
                  <a:sym typeface="Agrandir Grand Medium"/>
                </a:rPr>
                <a:t>LLAMA</a:t>
              </a:r>
            </a:p>
            <a:p>
              <a:pPr algn="ctr">
                <a:lnSpc>
                  <a:spcPts val="4479"/>
                </a:lnSpc>
                <a:spcBef>
                  <a:spcPct val="0"/>
                </a:spcBef>
              </a:pPr>
              <a:r>
                <a:rPr lang="en-US" b="true" sz="3199">
                  <a:solidFill>
                    <a:srgbClr val="FFFFFF"/>
                  </a:solidFill>
                  <a:latin typeface="Agrandir Grand Medium"/>
                  <a:ea typeface="Agrandir Grand Medium"/>
                  <a:cs typeface="Agrandir Grand Medium"/>
                  <a:sym typeface="Agrandir Grand Medium"/>
                </a:rPr>
                <a:t>META 2 </a:t>
              </a:r>
            </a:p>
            <a:p>
              <a:pPr algn="ctr">
                <a:lnSpc>
                  <a:spcPts val="4479"/>
                </a:lnSpc>
                <a:spcBef>
                  <a:spcPct val="0"/>
                </a:spcBef>
              </a:pPr>
            </a:p>
          </p:txBody>
        </p:sp>
      </p:grpSp>
      <p:sp>
        <p:nvSpPr>
          <p:cNvPr name="AutoShape 13" id="13"/>
          <p:cNvSpPr/>
          <p:nvPr/>
        </p:nvSpPr>
        <p:spPr>
          <a:xfrm>
            <a:off x="-1828230" y="670210"/>
            <a:ext cx="4576175" cy="0"/>
          </a:xfrm>
          <a:prstGeom prst="line">
            <a:avLst/>
          </a:prstGeom>
          <a:ln cap="flat" w="9525">
            <a:solidFill>
              <a:srgbClr val="000000"/>
            </a:solidFill>
            <a:prstDash val="solid"/>
            <a:headEnd type="none" len="sm" w="sm"/>
            <a:tailEnd type="none" len="sm" w="sm"/>
          </a:ln>
        </p:spPr>
      </p:sp>
      <p:sp>
        <p:nvSpPr>
          <p:cNvPr name="TextBox 14" id="14"/>
          <p:cNvSpPr txBox="true"/>
          <p:nvPr/>
        </p:nvSpPr>
        <p:spPr>
          <a:xfrm rot="0">
            <a:off x="-1941712" y="363505"/>
            <a:ext cx="6428834" cy="306704"/>
          </a:xfrm>
          <a:prstGeom prst="rect">
            <a:avLst/>
          </a:prstGeom>
        </p:spPr>
        <p:txBody>
          <a:bodyPr anchor="t" rtlCol="false" tIns="0" lIns="0" bIns="0" rIns="0">
            <a:spAutoFit/>
          </a:bodyPr>
          <a:lstStyle/>
          <a:p>
            <a:pPr algn="ctr">
              <a:lnSpc>
                <a:spcPts val="2520"/>
              </a:lnSpc>
              <a:spcBef>
                <a:spcPct val="0"/>
              </a:spcBef>
            </a:pPr>
            <a:r>
              <a:rPr lang="en-US" b="true" sz="1800">
                <a:solidFill>
                  <a:srgbClr val="000000"/>
                </a:solidFill>
                <a:latin typeface="Saira Medium"/>
                <a:ea typeface="Saira Medium"/>
                <a:cs typeface="Saira Medium"/>
                <a:sym typeface="Saira Medium"/>
              </a:rPr>
              <a:t>GIỚI THIỆU</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AutoShape 2" id="2"/>
          <p:cNvSpPr/>
          <p:nvPr/>
        </p:nvSpPr>
        <p:spPr>
          <a:xfrm>
            <a:off x="1028700" y="3152725"/>
            <a:ext cx="16230600" cy="0"/>
          </a:xfrm>
          <a:prstGeom prst="line">
            <a:avLst/>
          </a:prstGeom>
          <a:ln cap="flat" w="9525">
            <a:solidFill>
              <a:srgbClr val="000000"/>
            </a:solidFill>
            <a:prstDash val="solid"/>
            <a:headEnd type="none" len="sm" w="sm"/>
            <a:tailEnd type="none" len="sm" w="sm"/>
          </a:ln>
        </p:spPr>
      </p:sp>
      <p:sp>
        <p:nvSpPr>
          <p:cNvPr name="TextBox 3" id="3"/>
          <p:cNvSpPr txBox="true"/>
          <p:nvPr/>
        </p:nvSpPr>
        <p:spPr>
          <a:xfrm rot="0">
            <a:off x="1028700" y="1132487"/>
            <a:ext cx="11408853" cy="1905001"/>
          </a:xfrm>
          <a:prstGeom prst="rect">
            <a:avLst/>
          </a:prstGeom>
        </p:spPr>
        <p:txBody>
          <a:bodyPr anchor="t" rtlCol="false" tIns="0" lIns="0" bIns="0" rIns="0">
            <a:spAutoFit/>
          </a:bodyPr>
          <a:lstStyle/>
          <a:p>
            <a:pPr algn="l">
              <a:lnSpc>
                <a:spcPts val="7200"/>
              </a:lnSpc>
            </a:pPr>
            <a:r>
              <a:rPr lang="en-US" sz="8000">
                <a:solidFill>
                  <a:srgbClr val="000000"/>
                </a:solidFill>
                <a:latin typeface="Saira"/>
                <a:ea typeface="Saira"/>
                <a:cs typeface="Saira"/>
                <a:sym typeface="Saira"/>
              </a:rPr>
              <a:t>CÁC MÔ HÌNH LLM TỔNG QUÁT</a:t>
            </a:r>
          </a:p>
        </p:txBody>
      </p:sp>
      <p:sp>
        <p:nvSpPr>
          <p:cNvPr name="TextBox 4" id="4"/>
          <p:cNvSpPr txBox="true"/>
          <p:nvPr/>
        </p:nvSpPr>
        <p:spPr>
          <a:xfrm rot="0">
            <a:off x="13216736" y="962025"/>
            <a:ext cx="4042564" cy="278830"/>
          </a:xfrm>
          <a:prstGeom prst="rect">
            <a:avLst/>
          </a:prstGeom>
        </p:spPr>
        <p:txBody>
          <a:bodyPr anchor="t" rtlCol="false" tIns="0" lIns="0" bIns="0" rIns="0">
            <a:spAutoFit/>
          </a:bodyPr>
          <a:lstStyle/>
          <a:p>
            <a:pPr algn="r">
              <a:lnSpc>
                <a:spcPts val="1960"/>
              </a:lnSpc>
              <a:spcBef>
                <a:spcPct val="0"/>
              </a:spcBef>
            </a:pPr>
            <a:r>
              <a:rPr lang="en-US" b="true" sz="1400" spc="271">
                <a:solidFill>
                  <a:srgbClr val="000000"/>
                </a:solidFill>
                <a:latin typeface="Agrandir Grand Medium"/>
                <a:ea typeface="Agrandir Grand Medium"/>
                <a:cs typeface="Agrandir Grand Medium"/>
                <a:sym typeface="Agrandir Grand Medium"/>
              </a:rPr>
              <a:t>SALFORD &amp; CO.</a:t>
            </a:r>
          </a:p>
        </p:txBody>
      </p:sp>
      <p:grpSp>
        <p:nvGrpSpPr>
          <p:cNvPr name="Group 5" id="5"/>
          <p:cNvGrpSpPr/>
          <p:nvPr/>
        </p:nvGrpSpPr>
        <p:grpSpPr>
          <a:xfrm rot="0">
            <a:off x="5643582" y="6401900"/>
            <a:ext cx="8487826" cy="3822771"/>
            <a:chOff x="0" y="0"/>
            <a:chExt cx="8459470" cy="3810000"/>
          </a:xfrm>
        </p:grpSpPr>
        <p:sp>
          <p:nvSpPr>
            <p:cNvPr name="Freeform 6" id="6"/>
            <p:cNvSpPr/>
            <p:nvPr/>
          </p:nvSpPr>
          <p:spPr>
            <a:xfrm flipH="false" flipV="false" rot="0">
              <a:off x="0" y="0"/>
              <a:ext cx="8459470" cy="3808730"/>
            </a:xfrm>
            <a:custGeom>
              <a:avLst/>
              <a:gdLst/>
              <a:ahLst/>
              <a:cxnLst/>
              <a:rect r="r" b="b" t="t" l="l"/>
              <a:pathLst>
                <a:path h="3808730" w="8459470">
                  <a:moveTo>
                    <a:pt x="458470" y="0"/>
                  </a:moveTo>
                  <a:lnTo>
                    <a:pt x="8001000" y="0"/>
                  </a:lnTo>
                  <a:cubicBezTo>
                    <a:pt x="8255000" y="0"/>
                    <a:pt x="8459470" y="205740"/>
                    <a:pt x="8459470" y="458470"/>
                  </a:cubicBezTo>
                  <a:lnTo>
                    <a:pt x="8459470" y="2320290"/>
                  </a:lnTo>
                  <a:cubicBezTo>
                    <a:pt x="8459470" y="2451100"/>
                    <a:pt x="8403590" y="2576830"/>
                    <a:pt x="8304530" y="2663190"/>
                  </a:cubicBezTo>
                  <a:lnTo>
                    <a:pt x="7141210" y="3693160"/>
                  </a:lnTo>
                  <a:cubicBezTo>
                    <a:pt x="7057390" y="3768090"/>
                    <a:pt x="6949440" y="3808730"/>
                    <a:pt x="6836410" y="3808730"/>
                  </a:cubicBezTo>
                  <a:lnTo>
                    <a:pt x="3760470" y="3808730"/>
                  </a:lnTo>
                  <a:cubicBezTo>
                    <a:pt x="3506470" y="3808730"/>
                    <a:pt x="3302000" y="3602990"/>
                    <a:pt x="3302000" y="3350260"/>
                  </a:cubicBezTo>
                  <a:lnTo>
                    <a:pt x="3302000" y="3227070"/>
                  </a:lnTo>
                  <a:cubicBezTo>
                    <a:pt x="3302000" y="2973070"/>
                    <a:pt x="3096260" y="2768600"/>
                    <a:pt x="2843530" y="2768600"/>
                  </a:cubicBezTo>
                  <a:lnTo>
                    <a:pt x="458470" y="2768600"/>
                  </a:lnTo>
                  <a:cubicBezTo>
                    <a:pt x="205740" y="2768600"/>
                    <a:pt x="0" y="2562860"/>
                    <a:pt x="0" y="2310130"/>
                  </a:cubicBezTo>
                  <a:lnTo>
                    <a:pt x="0" y="458470"/>
                  </a:lnTo>
                  <a:cubicBezTo>
                    <a:pt x="0" y="205740"/>
                    <a:pt x="205740" y="0"/>
                    <a:pt x="458470" y="0"/>
                  </a:cubicBezTo>
                  <a:close/>
                </a:path>
              </a:pathLst>
            </a:custGeom>
            <a:blipFill>
              <a:blip r:embed="rId2"/>
              <a:stretch>
                <a:fillRect l="-2911" t="0" r="-2911" b="0"/>
              </a:stretch>
            </a:blipFill>
          </p:spPr>
        </p:sp>
      </p:grpSp>
      <p:sp>
        <p:nvSpPr>
          <p:cNvPr name="AutoShape 7" id="7"/>
          <p:cNvSpPr/>
          <p:nvPr/>
        </p:nvSpPr>
        <p:spPr>
          <a:xfrm>
            <a:off x="1028700" y="4234568"/>
            <a:ext cx="3637005" cy="0"/>
          </a:xfrm>
          <a:prstGeom prst="line">
            <a:avLst/>
          </a:prstGeom>
          <a:ln cap="flat" w="9525">
            <a:solidFill>
              <a:srgbClr val="000000"/>
            </a:solidFill>
            <a:prstDash val="solid"/>
            <a:headEnd type="none" len="sm" w="sm"/>
            <a:tailEnd type="none" len="sm" w="sm"/>
          </a:ln>
        </p:spPr>
      </p:sp>
      <p:sp>
        <p:nvSpPr>
          <p:cNvPr name="Freeform 8" id="8"/>
          <p:cNvSpPr/>
          <p:nvPr/>
        </p:nvSpPr>
        <p:spPr>
          <a:xfrm flipH="false" flipV="false" rot="0">
            <a:off x="1028700" y="3347583"/>
            <a:ext cx="244005" cy="189437"/>
          </a:xfrm>
          <a:custGeom>
            <a:avLst/>
            <a:gdLst/>
            <a:ahLst/>
            <a:cxnLst/>
            <a:rect r="r" b="b" t="t" l="l"/>
            <a:pathLst>
              <a:path h="189437" w="244005">
                <a:moveTo>
                  <a:pt x="0" y="0"/>
                </a:moveTo>
                <a:lnTo>
                  <a:pt x="244005" y="0"/>
                </a:lnTo>
                <a:lnTo>
                  <a:pt x="244005" y="189437"/>
                </a:lnTo>
                <a:lnTo>
                  <a:pt x="0" y="1894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1028700" y="4582230"/>
            <a:ext cx="3637005" cy="1008380"/>
          </a:xfrm>
          <a:prstGeom prst="rect">
            <a:avLst/>
          </a:prstGeom>
        </p:spPr>
        <p:txBody>
          <a:bodyPr anchor="t" rtlCol="false" tIns="0" lIns="0" bIns="0" rIns="0">
            <a:spAutoFit/>
          </a:bodyPr>
          <a:lstStyle/>
          <a:p>
            <a:pPr algn="just">
              <a:lnSpc>
                <a:spcPts val="2080"/>
              </a:lnSpc>
            </a:pPr>
            <a:r>
              <a:rPr lang="en-US" sz="1600" spc="-64">
                <a:solidFill>
                  <a:srgbClr val="000000"/>
                </a:solidFill>
                <a:latin typeface="Saira"/>
                <a:ea typeface="Saira"/>
                <a:cs typeface="Saira"/>
                <a:sym typeface="Saira"/>
              </a:rPr>
              <a:t>mô hình LLM mã nguồn mở được phát triển bởi Meta,một mô hình hiệu quả, dễ huấn luyện và có thể đạt hiệu suất tốt mà không cần tài nguyên quá lớn như GPT-3.</a:t>
            </a:r>
          </a:p>
        </p:txBody>
      </p:sp>
      <p:sp>
        <p:nvSpPr>
          <p:cNvPr name="TextBox 10" id="10"/>
          <p:cNvSpPr txBox="true"/>
          <p:nvPr/>
        </p:nvSpPr>
        <p:spPr>
          <a:xfrm rot="0">
            <a:off x="1028700" y="3498920"/>
            <a:ext cx="1818502" cy="616585"/>
          </a:xfrm>
          <a:prstGeom prst="rect">
            <a:avLst/>
          </a:prstGeom>
        </p:spPr>
        <p:txBody>
          <a:bodyPr anchor="t" rtlCol="false" tIns="0" lIns="0" bIns="0" rIns="0">
            <a:spAutoFit/>
          </a:bodyPr>
          <a:lstStyle/>
          <a:p>
            <a:pPr algn="l">
              <a:lnSpc>
                <a:spcPts val="4339"/>
              </a:lnSpc>
              <a:spcBef>
                <a:spcPct val="0"/>
              </a:spcBef>
            </a:pPr>
            <a:r>
              <a:rPr lang="en-US" b="true" sz="3099">
                <a:solidFill>
                  <a:srgbClr val="000000"/>
                </a:solidFill>
                <a:latin typeface="Agrandir Grand Medium"/>
                <a:ea typeface="Agrandir Grand Medium"/>
                <a:cs typeface="Agrandir Grand Medium"/>
                <a:sym typeface="Agrandir Grand Medium"/>
              </a:rPr>
              <a:t>LLAMA</a:t>
            </a:r>
          </a:p>
        </p:txBody>
      </p:sp>
      <p:sp>
        <p:nvSpPr>
          <p:cNvPr name="AutoShape 11" id="11"/>
          <p:cNvSpPr/>
          <p:nvPr/>
        </p:nvSpPr>
        <p:spPr>
          <a:xfrm>
            <a:off x="6733126" y="4234568"/>
            <a:ext cx="3637005" cy="0"/>
          </a:xfrm>
          <a:prstGeom prst="line">
            <a:avLst/>
          </a:prstGeom>
          <a:ln cap="flat" w="9525">
            <a:solidFill>
              <a:srgbClr val="000000"/>
            </a:solidFill>
            <a:prstDash val="solid"/>
            <a:headEnd type="none" len="sm" w="sm"/>
            <a:tailEnd type="none" len="sm" w="sm"/>
          </a:ln>
        </p:spPr>
      </p:sp>
      <p:sp>
        <p:nvSpPr>
          <p:cNvPr name="Freeform 12" id="12"/>
          <p:cNvSpPr/>
          <p:nvPr/>
        </p:nvSpPr>
        <p:spPr>
          <a:xfrm flipH="false" flipV="false" rot="0">
            <a:off x="6733126" y="3347583"/>
            <a:ext cx="244005" cy="189437"/>
          </a:xfrm>
          <a:custGeom>
            <a:avLst/>
            <a:gdLst/>
            <a:ahLst/>
            <a:cxnLst/>
            <a:rect r="r" b="b" t="t" l="l"/>
            <a:pathLst>
              <a:path h="189437" w="244005">
                <a:moveTo>
                  <a:pt x="0" y="0"/>
                </a:moveTo>
                <a:lnTo>
                  <a:pt x="244006" y="0"/>
                </a:lnTo>
                <a:lnTo>
                  <a:pt x="244006" y="189437"/>
                </a:lnTo>
                <a:lnTo>
                  <a:pt x="0" y="1894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6733126" y="4582230"/>
            <a:ext cx="3637005" cy="494030"/>
          </a:xfrm>
          <a:prstGeom prst="rect">
            <a:avLst/>
          </a:prstGeom>
        </p:spPr>
        <p:txBody>
          <a:bodyPr anchor="t" rtlCol="false" tIns="0" lIns="0" bIns="0" rIns="0">
            <a:spAutoFit/>
          </a:bodyPr>
          <a:lstStyle/>
          <a:p>
            <a:pPr algn="just">
              <a:lnSpc>
                <a:spcPts val="2080"/>
              </a:lnSpc>
            </a:pPr>
            <a:r>
              <a:rPr lang="en-US" sz="1600" spc="-64">
                <a:solidFill>
                  <a:srgbClr val="000000"/>
                </a:solidFill>
                <a:latin typeface="Saira"/>
                <a:ea typeface="Saira"/>
                <a:cs typeface="Saira"/>
                <a:sym typeface="Saira"/>
              </a:rPr>
              <a:t>mô hình song ngữ (Anh-Trung), dựa trên khung General Language Model (GLM)</a:t>
            </a:r>
          </a:p>
        </p:txBody>
      </p:sp>
      <p:sp>
        <p:nvSpPr>
          <p:cNvPr name="TextBox 14" id="14"/>
          <p:cNvSpPr txBox="true"/>
          <p:nvPr/>
        </p:nvSpPr>
        <p:spPr>
          <a:xfrm rot="0">
            <a:off x="6733126" y="3498920"/>
            <a:ext cx="3229053" cy="616585"/>
          </a:xfrm>
          <a:prstGeom prst="rect">
            <a:avLst/>
          </a:prstGeom>
        </p:spPr>
        <p:txBody>
          <a:bodyPr anchor="t" rtlCol="false" tIns="0" lIns="0" bIns="0" rIns="0">
            <a:spAutoFit/>
          </a:bodyPr>
          <a:lstStyle/>
          <a:p>
            <a:pPr algn="l">
              <a:lnSpc>
                <a:spcPts val="4339"/>
              </a:lnSpc>
              <a:spcBef>
                <a:spcPct val="0"/>
              </a:spcBef>
            </a:pPr>
            <a:r>
              <a:rPr lang="en-US" b="true" sz="3099">
                <a:solidFill>
                  <a:srgbClr val="000000"/>
                </a:solidFill>
                <a:latin typeface="Agrandir Grand Medium"/>
                <a:ea typeface="Agrandir Grand Medium"/>
                <a:cs typeface="Agrandir Grand Medium"/>
                <a:sym typeface="Agrandir Grand Medium"/>
              </a:rPr>
              <a:t>CHATGLM2</a:t>
            </a:r>
          </a:p>
        </p:txBody>
      </p:sp>
      <p:sp>
        <p:nvSpPr>
          <p:cNvPr name="AutoShape 15" id="15"/>
          <p:cNvSpPr/>
          <p:nvPr/>
        </p:nvSpPr>
        <p:spPr>
          <a:xfrm>
            <a:off x="-1828230" y="670210"/>
            <a:ext cx="4576175" cy="0"/>
          </a:xfrm>
          <a:prstGeom prst="line">
            <a:avLst/>
          </a:prstGeom>
          <a:ln cap="flat" w="9525">
            <a:solidFill>
              <a:srgbClr val="000000"/>
            </a:solidFill>
            <a:prstDash val="solid"/>
            <a:headEnd type="none" len="sm" w="sm"/>
            <a:tailEnd type="none" len="sm" w="sm"/>
          </a:ln>
        </p:spPr>
      </p:sp>
      <p:sp>
        <p:nvSpPr>
          <p:cNvPr name="TextBox 16" id="16"/>
          <p:cNvSpPr txBox="true"/>
          <p:nvPr/>
        </p:nvSpPr>
        <p:spPr>
          <a:xfrm rot="0">
            <a:off x="-1941712" y="363505"/>
            <a:ext cx="6428834" cy="306704"/>
          </a:xfrm>
          <a:prstGeom prst="rect">
            <a:avLst/>
          </a:prstGeom>
        </p:spPr>
        <p:txBody>
          <a:bodyPr anchor="t" rtlCol="false" tIns="0" lIns="0" bIns="0" rIns="0">
            <a:spAutoFit/>
          </a:bodyPr>
          <a:lstStyle/>
          <a:p>
            <a:pPr algn="ctr">
              <a:lnSpc>
                <a:spcPts val="2520"/>
              </a:lnSpc>
              <a:spcBef>
                <a:spcPct val="0"/>
              </a:spcBef>
            </a:pPr>
            <a:r>
              <a:rPr lang="en-US" b="true" sz="1800">
                <a:solidFill>
                  <a:srgbClr val="000000"/>
                </a:solidFill>
                <a:latin typeface="Saira Medium"/>
                <a:ea typeface="Saira Medium"/>
                <a:cs typeface="Saira Medium"/>
                <a:sym typeface="Saira Medium"/>
              </a:rPr>
              <a:t>GIỚI THIỆU</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AutoShape 2" id="2"/>
          <p:cNvSpPr/>
          <p:nvPr/>
        </p:nvSpPr>
        <p:spPr>
          <a:xfrm>
            <a:off x="1028700" y="3152725"/>
            <a:ext cx="16230600" cy="0"/>
          </a:xfrm>
          <a:prstGeom prst="line">
            <a:avLst/>
          </a:prstGeom>
          <a:ln cap="flat" w="9525">
            <a:solidFill>
              <a:srgbClr val="000000"/>
            </a:solidFill>
            <a:prstDash val="solid"/>
            <a:headEnd type="none" len="sm" w="sm"/>
            <a:tailEnd type="none" len="sm" w="sm"/>
          </a:ln>
        </p:spPr>
      </p:sp>
      <p:sp>
        <p:nvSpPr>
          <p:cNvPr name="AutoShape 3" id="3"/>
          <p:cNvSpPr/>
          <p:nvPr/>
        </p:nvSpPr>
        <p:spPr>
          <a:xfrm>
            <a:off x="12437553" y="4274197"/>
            <a:ext cx="3637005" cy="0"/>
          </a:xfrm>
          <a:prstGeom prst="line">
            <a:avLst/>
          </a:prstGeom>
          <a:ln cap="flat" w="9525">
            <a:solidFill>
              <a:srgbClr val="000000"/>
            </a:solidFill>
            <a:prstDash val="solid"/>
            <a:headEnd type="none" len="sm" w="sm"/>
            <a:tailEnd type="none" len="sm" w="sm"/>
          </a:ln>
        </p:spPr>
      </p:sp>
      <p:sp>
        <p:nvSpPr>
          <p:cNvPr name="Freeform 4" id="4"/>
          <p:cNvSpPr/>
          <p:nvPr/>
        </p:nvSpPr>
        <p:spPr>
          <a:xfrm flipH="false" flipV="false" rot="0">
            <a:off x="12437553" y="3387212"/>
            <a:ext cx="244005" cy="189437"/>
          </a:xfrm>
          <a:custGeom>
            <a:avLst/>
            <a:gdLst/>
            <a:ahLst/>
            <a:cxnLst/>
            <a:rect r="r" b="b" t="t" l="l"/>
            <a:pathLst>
              <a:path h="189437" w="244005">
                <a:moveTo>
                  <a:pt x="0" y="0"/>
                </a:moveTo>
                <a:lnTo>
                  <a:pt x="244005" y="0"/>
                </a:lnTo>
                <a:lnTo>
                  <a:pt x="244005" y="189437"/>
                </a:lnTo>
                <a:lnTo>
                  <a:pt x="0" y="1894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756972" y="6411425"/>
            <a:ext cx="6737032" cy="3518516"/>
          </a:xfrm>
          <a:custGeom>
            <a:avLst/>
            <a:gdLst/>
            <a:ahLst/>
            <a:cxnLst/>
            <a:rect r="r" b="b" t="t" l="l"/>
            <a:pathLst>
              <a:path h="3518516" w="6737032">
                <a:moveTo>
                  <a:pt x="0" y="0"/>
                </a:moveTo>
                <a:lnTo>
                  <a:pt x="6737032" y="0"/>
                </a:lnTo>
                <a:lnTo>
                  <a:pt x="6737032" y="3518516"/>
                </a:lnTo>
                <a:lnTo>
                  <a:pt x="0" y="3518516"/>
                </a:lnTo>
                <a:lnTo>
                  <a:pt x="0" y="0"/>
                </a:lnTo>
                <a:close/>
              </a:path>
            </a:pathLst>
          </a:custGeom>
          <a:blipFill>
            <a:blip r:embed="rId4"/>
            <a:stretch>
              <a:fillRect l="-53551" t="-6226" r="-48330" b="-13106"/>
            </a:stretch>
          </a:blipFill>
        </p:spPr>
      </p:sp>
      <p:sp>
        <p:nvSpPr>
          <p:cNvPr name="TextBox 6" id="6"/>
          <p:cNvSpPr txBox="true"/>
          <p:nvPr/>
        </p:nvSpPr>
        <p:spPr>
          <a:xfrm rot="0">
            <a:off x="1028700" y="1132487"/>
            <a:ext cx="11408853" cy="1905001"/>
          </a:xfrm>
          <a:prstGeom prst="rect">
            <a:avLst/>
          </a:prstGeom>
        </p:spPr>
        <p:txBody>
          <a:bodyPr anchor="t" rtlCol="false" tIns="0" lIns="0" bIns="0" rIns="0">
            <a:spAutoFit/>
          </a:bodyPr>
          <a:lstStyle/>
          <a:p>
            <a:pPr algn="l">
              <a:lnSpc>
                <a:spcPts val="7200"/>
              </a:lnSpc>
            </a:pPr>
            <a:r>
              <a:rPr lang="en-US" sz="8000">
                <a:solidFill>
                  <a:srgbClr val="000000"/>
                </a:solidFill>
                <a:latin typeface="Saira"/>
                <a:ea typeface="Saira"/>
                <a:cs typeface="Saira"/>
                <a:sym typeface="Saira"/>
              </a:rPr>
              <a:t>CÁC MÔ HÌNH LLM TỔNG QUÁT</a:t>
            </a:r>
          </a:p>
        </p:txBody>
      </p:sp>
      <p:sp>
        <p:nvSpPr>
          <p:cNvPr name="TextBox 7" id="7"/>
          <p:cNvSpPr txBox="true"/>
          <p:nvPr/>
        </p:nvSpPr>
        <p:spPr>
          <a:xfrm rot="0">
            <a:off x="13216736" y="962025"/>
            <a:ext cx="4042564" cy="278830"/>
          </a:xfrm>
          <a:prstGeom prst="rect">
            <a:avLst/>
          </a:prstGeom>
        </p:spPr>
        <p:txBody>
          <a:bodyPr anchor="t" rtlCol="false" tIns="0" lIns="0" bIns="0" rIns="0">
            <a:spAutoFit/>
          </a:bodyPr>
          <a:lstStyle/>
          <a:p>
            <a:pPr algn="r">
              <a:lnSpc>
                <a:spcPts val="1960"/>
              </a:lnSpc>
              <a:spcBef>
                <a:spcPct val="0"/>
              </a:spcBef>
            </a:pPr>
            <a:r>
              <a:rPr lang="en-US" b="true" sz="1400" spc="271">
                <a:solidFill>
                  <a:srgbClr val="000000"/>
                </a:solidFill>
                <a:latin typeface="Agrandir Grand Medium"/>
                <a:ea typeface="Agrandir Grand Medium"/>
                <a:cs typeface="Agrandir Grand Medium"/>
                <a:sym typeface="Agrandir Grand Medium"/>
              </a:rPr>
              <a:t>SALFORD &amp; CO.</a:t>
            </a:r>
          </a:p>
        </p:txBody>
      </p:sp>
      <p:sp>
        <p:nvSpPr>
          <p:cNvPr name="TextBox 8" id="8"/>
          <p:cNvSpPr txBox="true"/>
          <p:nvPr/>
        </p:nvSpPr>
        <p:spPr>
          <a:xfrm rot="0">
            <a:off x="12437553" y="4621859"/>
            <a:ext cx="3637005" cy="751205"/>
          </a:xfrm>
          <a:prstGeom prst="rect">
            <a:avLst/>
          </a:prstGeom>
        </p:spPr>
        <p:txBody>
          <a:bodyPr anchor="t" rtlCol="false" tIns="0" lIns="0" bIns="0" rIns="0">
            <a:spAutoFit/>
          </a:bodyPr>
          <a:lstStyle/>
          <a:p>
            <a:pPr algn="just">
              <a:lnSpc>
                <a:spcPts val="2080"/>
              </a:lnSpc>
            </a:pPr>
            <a:r>
              <a:rPr lang="en-US" sz="1600" spc="-64">
                <a:solidFill>
                  <a:srgbClr val="000000"/>
                </a:solidFill>
                <a:latin typeface="Saira"/>
                <a:ea typeface="Saira"/>
                <a:cs typeface="Saira"/>
                <a:sym typeface="Saira"/>
              </a:rPr>
              <a:t>mô hình ngôn ngữ đa ngữ lớn nhất thế giới, hỗ trợ 59 ngôn ngữ tự nhiên và 13 ngôn ngữ lập trình.</a:t>
            </a:r>
          </a:p>
        </p:txBody>
      </p:sp>
      <p:sp>
        <p:nvSpPr>
          <p:cNvPr name="TextBox 9" id="9"/>
          <p:cNvSpPr txBox="true"/>
          <p:nvPr/>
        </p:nvSpPr>
        <p:spPr>
          <a:xfrm rot="0">
            <a:off x="12437553" y="3538549"/>
            <a:ext cx="3446061" cy="616585"/>
          </a:xfrm>
          <a:prstGeom prst="rect">
            <a:avLst/>
          </a:prstGeom>
        </p:spPr>
        <p:txBody>
          <a:bodyPr anchor="t" rtlCol="false" tIns="0" lIns="0" bIns="0" rIns="0">
            <a:spAutoFit/>
          </a:bodyPr>
          <a:lstStyle/>
          <a:p>
            <a:pPr algn="l">
              <a:lnSpc>
                <a:spcPts val="4339"/>
              </a:lnSpc>
              <a:spcBef>
                <a:spcPct val="0"/>
              </a:spcBef>
            </a:pPr>
            <a:r>
              <a:rPr lang="en-US" b="true" sz="3099">
                <a:solidFill>
                  <a:srgbClr val="000000"/>
                </a:solidFill>
                <a:latin typeface="Agrandir Grand Medium"/>
                <a:ea typeface="Agrandir Grand Medium"/>
                <a:cs typeface="Agrandir Grand Medium"/>
                <a:sym typeface="Agrandir Grand Medium"/>
              </a:rPr>
              <a:t>BLOOM</a:t>
            </a:r>
          </a:p>
        </p:txBody>
      </p:sp>
      <p:sp>
        <p:nvSpPr>
          <p:cNvPr name="AutoShape 10" id="10"/>
          <p:cNvSpPr/>
          <p:nvPr/>
        </p:nvSpPr>
        <p:spPr>
          <a:xfrm>
            <a:off x="1028700" y="4234568"/>
            <a:ext cx="3637005" cy="0"/>
          </a:xfrm>
          <a:prstGeom prst="line">
            <a:avLst/>
          </a:prstGeom>
          <a:ln cap="flat" w="9525">
            <a:solidFill>
              <a:srgbClr val="000000"/>
            </a:solidFill>
            <a:prstDash val="solid"/>
            <a:headEnd type="none" len="sm" w="sm"/>
            <a:tailEnd type="none" len="sm" w="sm"/>
          </a:ln>
        </p:spPr>
      </p:sp>
      <p:sp>
        <p:nvSpPr>
          <p:cNvPr name="Freeform 11" id="11"/>
          <p:cNvSpPr/>
          <p:nvPr/>
        </p:nvSpPr>
        <p:spPr>
          <a:xfrm flipH="false" flipV="false" rot="0">
            <a:off x="1028700" y="3347583"/>
            <a:ext cx="244005" cy="189437"/>
          </a:xfrm>
          <a:custGeom>
            <a:avLst/>
            <a:gdLst/>
            <a:ahLst/>
            <a:cxnLst/>
            <a:rect r="r" b="b" t="t" l="l"/>
            <a:pathLst>
              <a:path h="189437" w="244005">
                <a:moveTo>
                  <a:pt x="0" y="0"/>
                </a:moveTo>
                <a:lnTo>
                  <a:pt x="244005" y="0"/>
                </a:lnTo>
                <a:lnTo>
                  <a:pt x="244005" y="189437"/>
                </a:lnTo>
                <a:lnTo>
                  <a:pt x="0" y="1894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1028700" y="4582230"/>
            <a:ext cx="3637005" cy="1008380"/>
          </a:xfrm>
          <a:prstGeom prst="rect">
            <a:avLst/>
          </a:prstGeom>
        </p:spPr>
        <p:txBody>
          <a:bodyPr anchor="t" rtlCol="false" tIns="0" lIns="0" bIns="0" rIns="0">
            <a:spAutoFit/>
          </a:bodyPr>
          <a:lstStyle/>
          <a:p>
            <a:pPr algn="just">
              <a:lnSpc>
                <a:spcPts val="2080"/>
              </a:lnSpc>
            </a:pPr>
            <a:r>
              <a:rPr lang="en-US" sz="1600" spc="-64">
                <a:solidFill>
                  <a:srgbClr val="000000"/>
                </a:solidFill>
                <a:latin typeface="Saira"/>
                <a:ea typeface="Saira"/>
                <a:cs typeface="Saira"/>
                <a:sym typeface="Saira"/>
              </a:rPr>
              <a:t>mô hình LLM mã nguồn mở được phát triển bởi Meta,một mô hình hiệu quả, dễ huấn luyện và có thể đạt hiệu suất tốt mà không cần tài nguyên quá lớn như GPT-3.</a:t>
            </a:r>
          </a:p>
        </p:txBody>
      </p:sp>
      <p:sp>
        <p:nvSpPr>
          <p:cNvPr name="TextBox 13" id="13"/>
          <p:cNvSpPr txBox="true"/>
          <p:nvPr/>
        </p:nvSpPr>
        <p:spPr>
          <a:xfrm rot="0">
            <a:off x="1028700" y="3498920"/>
            <a:ext cx="1818502" cy="616585"/>
          </a:xfrm>
          <a:prstGeom prst="rect">
            <a:avLst/>
          </a:prstGeom>
        </p:spPr>
        <p:txBody>
          <a:bodyPr anchor="t" rtlCol="false" tIns="0" lIns="0" bIns="0" rIns="0">
            <a:spAutoFit/>
          </a:bodyPr>
          <a:lstStyle/>
          <a:p>
            <a:pPr algn="l">
              <a:lnSpc>
                <a:spcPts val="4339"/>
              </a:lnSpc>
              <a:spcBef>
                <a:spcPct val="0"/>
              </a:spcBef>
            </a:pPr>
            <a:r>
              <a:rPr lang="en-US" b="true" sz="3099">
                <a:solidFill>
                  <a:srgbClr val="000000"/>
                </a:solidFill>
                <a:latin typeface="Agrandir Grand Medium"/>
                <a:ea typeface="Agrandir Grand Medium"/>
                <a:cs typeface="Agrandir Grand Medium"/>
                <a:sym typeface="Agrandir Grand Medium"/>
              </a:rPr>
              <a:t>LLAMA</a:t>
            </a:r>
          </a:p>
        </p:txBody>
      </p:sp>
      <p:sp>
        <p:nvSpPr>
          <p:cNvPr name="AutoShape 14" id="14"/>
          <p:cNvSpPr/>
          <p:nvPr/>
        </p:nvSpPr>
        <p:spPr>
          <a:xfrm>
            <a:off x="6733126" y="4234568"/>
            <a:ext cx="3637005" cy="0"/>
          </a:xfrm>
          <a:prstGeom prst="line">
            <a:avLst/>
          </a:prstGeom>
          <a:ln cap="flat" w="9525">
            <a:solidFill>
              <a:srgbClr val="000000"/>
            </a:solidFill>
            <a:prstDash val="solid"/>
            <a:headEnd type="none" len="sm" w="sm"/>
            <a:tailEnd type="none" len="sm" w="sm"/>
          </a:ln>
        </p:spPr>
      </p:sp>
      <p:sp>
        <p:nvSpPr>
          <p:cNvPr name="Freeform 15" id="15"/>
          <p:cNvSpPr/>
          <p:nvPr/>
        </p:nvSpPr>
        <p:spPr>
          <a:xfrm flipH="false" flipV="false" rot="0">
            <a:off x="6733126" y="3347583"/>
            <a:ext cx="244005" cy="189437"/>
          </a:xfrm>
          <a:custGeom>
            <a:avLst/>
            <a:gdLst/>
            <a:ahLst/>
            <a:cxnLst/>
            <a:rect r="r" b="b" t="t" l="l"/>
            <a:pathLst>
              <a:path h="189437" w="244005">
                <a:moveTo>
                  <a:pt x="0" y="0"/>
                </a:moveTo>
                <a:lnTo>
                  <a:pt x="244006" y="0"/>
                </a:lnTo>
                <a:lnTo>
                  <a:pt x="244006" y="189437"/>
                </a:lnTo>
                <a:lnTo>
                  <a:pt x="0" y="1894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6733126" y="4582230"/>
            <a:ext cx="3637005" cy="494030"/>
          </a:xfrm>
          <a:prstGeom prst="rect">
            <a:avLst/>
          </a:prstGeom>
        </p:spPr>
        <p:txBody>
          <a:bodyPr anchor="t" rtlCol="false" tIns="0" lIns="0" bIns="0" rIns="0">
            <a:spAutoFit/>
          </a:bodyPr>
          <a:lstStyle/>
          <a:p>
            <a:pPr algn="just">
              <a:lnSpc>
                <a:spcPts val="2080"/>
              </a:lnSpc>
            </a:pPr>
            <a:r>
              <a:rPr lang="en-US" sz="1600" spc="-64">
                <a:solidFill>
                  <a:srgbClr val="000000"/>
                </a:solidFill>
                <a:latin typeface="Saira"/>
                <a:ea typeface="Saira"/>
                <a:cs typeface="Saira"/>
                <a:sym typeface="Saira"/>
              </a:rPr>
              <a:t>mô hình song ngữ (Anh-Trung), dựa trên khung General Language Model (GLM)</a:t>
            </a:r>
          </a:p>
        </p:txBody>
      </p:sp>
      <p:sp>
        <p:nvSpPr>
          <p:cNvPr name="TextBox 17" id="17"/>
          <p:cNvSpPr txBox="true"/>
          <p:nvPr/>
        </p:nvSpPr>
        <p:spPr>
          <a:xfrm rot="0">
            <a:off x="6733126" y="3498920"/>
            <a:ext cx="3229053" cy="616585"/>
          </a:xfrm>
          <a:prstGeom prst="rect">
            <a:avLst/>
          </a:prstGeom>
        </p:spPr>
        <p:txBody>
          <a:bodyPr anchor="t" rtlCol="false" tIns="0" lIns="0" bIns="0" rIns="0">
            <a:spAutoFit/>
          </a:bodyPr>
          <a:lstStyle/>
          <a:p>
            <a:pPr algn="l">
              <a:lnSpc>
                <a:spcPts val="4339"/>
              </a:lnSpc>
              <a:spcBef>
                <a:spcPct val="0"/>
              </a:spcBef>
            </a:pPr>
            <a:r>
              <a:rPr lang="en-US" b="true" sz="3099">
                <a:solidFill>
                  <a:srgbClr val="000000"/>
                </a:solidFill>
                <a:latin typeface="Agrandir Grand Medium"/>
                <a:ea typeface="Agrandir Grand Medium"/>
                <a:cs typeface="Agrandir Grand Medium"/>
                <a:sym typeface="Agrandir Grand Medium"/>
              </a:rPr>
              <a:t>CHATGLM2</a:t>
            </a:r>
          </a:p>
        </p:txBody>
      </p:sp>
      <p:sp>
        <p:nvSpPr>
          <p:cNvPr name="AutoShape 18" id="18"/>
          <p:cNvSpPr/>
          <p:nvPr/>
        </p:nvSpPr>
        <p:spPr>
          <a:xfrm>
            <a:off x="-1828230" y="670210"/>
            <a:ext cx="4576175" cy="0"/>
          </a:xfrm>
          <a:prstGeom prst="line">
            <a:avLst/>
          </a:prstGeom>
          <a:ln cap="flat" w="9525">
            <a:solidFill>
              <a:srgbClr val="000000"/>
            </a:solidFill>
            <a:prstDash val="solid"/>
            <a:headEnd type="none" len="sm" w="sm"/>
            <a:tailEnd type="none" len="sm" w="sm"/>
          </a:ln>
        </p:spPr>
      </p:sp>
      <p:sp>
        <p:nvSpPr>
          <p:cNvPr name="TextBox 19" id="19"/>
          <p:cNvSpPr txBox="true"/>
          <p:nvPr/>
        </p:nvSpPr>
        <p:spPr>
          <a:xfrm rot="0">
            <a:off x="-1941712" y="363505"/>
            <a:ext cx="6428834" cy="306704"/>
          </a:xfrm>
          <a:prstGeom prst="rect">
            <a:avLst/>
          </a:prstGeom>
        </p:spPr>
        <p:txBody>
          <a:bodyPr anchor="t" rtlCol="false" tIns="0" lIns="0" bIns="0" rIns="0">
            <a:spAutoFit/>
          </a:bodyPr>
          <a:lstStyle/>
          <a:p>
            <a:pPr algn="ctr">
              <a:lnSpc>
                <a:spcPts val="2520"/>
              </a:lnSpc>
              <a:spcBef>
                <a:spcPct val="0"/>
              </a:spcBef>
            </a:pPr>
            <a:r>
              <a:rPr lang="en-US" b="true" sz="1800">
                <a:solidFill>
                  <a:srgbClr val="000000"/>
                </a:solidFill>
                <a:latin typeface="Saira Medium"/>
                <a:ea typeface="Saira Medium"/>
                <a:cs typeface="Saira Medium"/>
                <a:sym typeface="Saira Medium"/>
              </a:rPr>
              <a:t>GIỚI THIỆU</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AutoShape 2" id="2"/>
          <p:cNvSpPr/>
          <p:nvPr/>
        </p:nvSpPr>
        <p:spPr>
          <a:xfrm>
            <a:off x="1028700" y="3152725"/>
            <a:ext cx="16230600" cy="0"/>
          </a:xfrm>
          <a:prstGeom prst="line">
            <a:avLst/>
          </a:prstGeom>
          <a:ln cap="flat" w="9525">
            <a:solidFill>
              <a:srgbClr val="000000"/>
            </a:solidFill>
            <a:prstDash val="solid"/>
            <a:headEnd type="none" len="sm" w="sm"/>
            <a:tailEnd type="none" len="sm" w="sm"/>
          </a:ln>
        </p:spPr>
      </p:sp>
      <p:sp>
        <p:nvSpPr>
          <p:cNvPr name="TextBox 3" id="3"/>
          <p:cNvSpPr txBox="true"/>
          <p:nvPr/>
        </p:nvSpPr>
        <p:spPr>
          <a:xfrm rot="0">
            <a:off x="1028700" y="1132487"/>
            <a:ext cx="11408853" cy="1905001"/>
          </a:xfrm>
          <a:prstGeom prst="rect">
            <a:avLst/>
          </a:prstGeom>
        </p:spPr>
        <p:txBody>
          <a:bodyPr anchor="t" rtlCol="false" tIns="0" lIns="0" bIns="0" rIns="0">
            <a:spAutoFit/>
          </a:bodyPr>
          <a:lstStyle/>
          <a:p>
            <a:pPr algn="l">
              <a:lnSpc>
                <a:spcPts val="7200"/>
              </a:lnSpc>
            </a:pPr>
            <a:r>
              <a:rPr lang="en-US" sz="8000">
                <a:solidFill>
                  <a:srgbClr val="000000"/>
                </a:solidFill>
                <a:latin typeface="Saira"/>
                <a:ea typeface="Saira"/>
                <a:cs typeface="Saira"/>
                <a:sym typeface="Saira"/>
              </a:rPr>
              <a:t>CÁC MÔ HÌNH LLM TỔNG QUÁT</a:t>
            </a:r>
          </a:p>
        </p:txBody>
      </p:sp>
      <p:sp>
        <p:nvSpPr>
          <p:cNvPr name="TextBox 4" id="4"/>
          <p:cNvSpPr txBox="true"/>
          <p:nvPr/>
        </p:nvSpPr>
        <p:spPr>
          <a:xfrm rot="0">
            <a:off x="13216736" y="962025"/>
            <a:ext cx="4042564" cy="278830"/>
          </a:xfrm>
          <a:prstGeom prst="rect">
            <a:avLst/>
          </a:prstGeom>
        </p:spPr>
        <p:txBody>
          <a:bodyPr anchor="t" rtlCol="false" tIns="0" lIns="0" bIns="0" rIns="0">
            <a:spAutoFit/>
          </a:bodyPr>
          <a:lstStyle/>
          <a:p>
            <a:pPr algn="r">
              <a:lnSpc>
                <a:spcPts val="1960"/>
              </a:lnSpc>
              <a:spcBef>
                <a:spcPct val="0"/>
              </a:spcBef>
            </a:pPr>
            <a:r>
              <a:rPr lang="en-US" b="true" sz="1400" spc="271">
                <a:solidFill>
                  <a:srgbClr val="000000"/>
                </a:solidFill>
                <a:latin typeface="Agrandir Grand Medium"/>
                <a:ea typeface="Agrandir Grand Medium"/>
                <a:cs typeface="Agrandir Grand Medium"/>
                <a:sym typeface="Agrandir Grand Medium"/>
              </a:rPr>
              <a:t>SALFORD &amp; CO.</a:t>
            </a:r>
          </a:p>
        </p:txBody>
      </p:sp>
      <p:sp>
        <p:nvSpPr>
          <p:cNvPr name="AutoShape 5" id="5"/>
          <p:cNvSpPr/>
          <p:nvPr/>
        </p:nvSpPr>
        <p:spPr>
          <a:xfrm>
            <a:off x="1028700" y="4234568"/>
            <a:ext cx="3637005" cy="0"/>
          </a:xfrm>
          <a:prstGeom prst="line">
            <a:avLst/>
          </a:prstGeom>
          <a:ln cap="flat" w="9525">
            <a:solidFill>
              <a:srgbClr val="000000"/>
            </a:solidFill>
            <a:prstDash val="solid"/>
            <a:headEnd type="none" len="sm" w="sm"/>
            <a:tailEnd type="none" len="sm" w="sm"/>
          </a:ln>
        </p:spPr>
      </p:sp>
      <p:sp>
        <p:nvSpPr>
          <p:cNvPr name="Freeform 6" id="6"/>
          <p:cNvSpPr/>
          <p:nvPr/>
        </p:nvSpPr>
        <p:spPr>
          <a:xfrm flipH="false" flipV="false" rot="0">
            <a:off x="1028700" y="3347583"/>
            <a:ext cx="244005" cy="189437"/>
          </a:xfrm>
          <a:custGeom>
            <a:avLst/>
            <a:gdLst/>
            <a:ahLst/>
            <a:cxnLst/>
            <a:rect r="r" b="b" t="t" l="l"/>
            <a:pathLst>
              <a:path h="189437" w="244005">
                <a:moveTo>
                  <a:pt x="0" y="0"/>
                </a:moveTo>
                <a:lnTo>
                  <a:pt x="244005" y="0"/>
                </a:lnTo>
                <a:lnTo>
                  <a:pt x="244005" y="189437"/>
                </a:lnTo>
                <a:lnTo>
                  <a:pt x="0" y="1894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028700" y="4582230"/>
            <a:ext cx="3637005" cy="1008380"/>
          </a:xfrm>
          <a:prstGeom prst="rect">
            <a:avLst/>
          </a:prstGeom>
        </p:spPr>
        <p:txBody>
          <a:bodyPr anchor="t" rtlCol="false" tIns="0" lIns="0" bIns="0" rIns="0">
            <a:spAutoFit/>
          </a:bodyPr>
          <a:lstStyle/>
          <a:p>
            <a:pPr algn="just">
              <a:lnSpc>
                <a:spcPts val="2080"/>
              </a:lnSpc>
            </a:pPr>
            <a:r>
              <a:rPr lang="en-US" sz="1600" spc="-64">
                <a:solidFill>
                  <a:srgbClr val="000000"/>
                </a:solidFill>
                <a:latin typeface="Saira"/>
                <a:ea typeface="Saira"/>
                <a:cs typeface="Saira"/>
                <a:sym typeface="Saira"/>
              </a:rPr>
              <a:t>mô hình LLM mã nguồn mở được phát triển bởi Meta,một mô hình hiệu quả, dễ huấn luyện và có thể đạt hiệu suất tốt mà không cần tài nguyên quá lớn như GPT-3.</a:t>
            </a:r>
          </a:p>
        </p:txBody>
      </p:sp>
      <p:sp>
        <p:nvSpPr>
          <p:cNvPr name="TextBox 8" id="8"/>
          <p:cNvSpPr txBox="true"/>
          <p:nvPr/>
        </p:nvSpPr>
        <p:spPr>
          <a:xfrm rot="0">
            <a:off x="1028700" y="3498920"/>
            <a:ext cx="1818502" cy="616585"/>
          </a:xfrm>
          <a:prstGeom prst="rect">
            <a:avLst/>
          </a:prstGeom>
        </p:spPr>
        <p:txBody>
          <a:bodyPr anchor="t" rtlCol="false" tIns="0" lIns="0" bIns="0" rIns="0">
            <a:spAutoFit/>
          </a:bodyPr>
          <a:lstStyle/>
          <a:p>
            <a:pPr algn="l">
              <a:lnSpc>
                <a:spcPts val="4339"/>
              </a:lnSpc>
              <a:spcBef>
                <a:spcPct val="0"/>
              </a:spcBef>
            </a:pPr>
            <a:r>
              <a:rPr lang="en-US" b="true" sz="3099">
                <a:solidFill>
                  <a:srgbClr val="000000"/>
                </a:solidFill>
                <a:latin typeface="Agrandir Grand Medium"/>
                <a:ea typeface="Agrandir Grand Medium"/>
                <a:cs typeface="Agrandir Grand Medium"/>
                <a:sym typeface="Agrandir Grand Medium"/>
              </a:rPr>
              <a:t>LLAMA</a:t>
            </a:r>
          </a:p>
        </p:txBody>
      </p:sp>
      <p:sp>
        <p:nvSpPr>
          <p:cNvPr name="AutoShape 9" id="9"/>
          <p:cNvSpPr/>
          <p:nvPr/>
        </p:nvSpPr>
        <p:spPr>
          <a:xfrm>
            <a:off x="6733126" y="4234568"/>
            <a:ext cx="3637005" cy="0"/>
          </a:xfrm>
          <a:prstGeom prst="line">
            <a:avLst/>
          </a:prstGeom>
          <a:ln cap="flat" w="9525">
            <a:solidFill>
              <a:srgbClr val="000000"/>
            </a:solidFill>
            <a:prstDash val="solid"/>
            <a:headEnd type="none" len="sm" w="sm"/>
            <a:tailEnd type="none" len="sm" w="sm"/>
          </a:ln>
        </p:spPr>
      </p:sp>
      <p:sp>
        <p:nvSpPr>
          <p:cNvPr name="Freeform 10" id="10"/>
          <p:cNvSpPr/>
          <p:nvPr/>
        </p:nvSpPr>
        <p:spPr>
          <a:xfrm flipH="false" flipV="false" rot="0">
            <a:off x="6733126" y="3347583"/>
            <a:ext cx="244005" cy="189437"/>
          </a:xfrm>
          <a:custGeom>
            <a:avLst/>
            <a:gdLst/>
            <a:ahLst/>
            <a:cxnLst/>
            <a:rect r="r" b="b" t="t" l="l"/>
            <a:pathLst>
              <a:path h="189437" w="244005">
                <a:moveTo>
                  <a:pt x="0" y="0"/>
                </a:moveTo>
                <a:lnTo>
                  <a:pt x="244006" y="0"/>
                </a:lnTo>
                <a:lnTo>
                  <a:pt x="244006" y="189437"/>
                </a:lnTo>
                <a:lnTo>
                  <a:pt x="0" y="1894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6733126" y="4582230"/>
            <a:ext cx="3637005" cy="494030"/>
          </a:xfrm>
          <a:prstGeom prst="rect">
            <a:avLst/>
          </a:prstGeom>
        </p:spPr>
        <p:txBody>
          <a:bodyPr anchor="t" rtlCol="false" tIns="0" lIns="0" bIns="0" rIns="0">
            <a:spAutoFit/>
          </a:bodyPr>
          <a:lstStyle/>
          <a:p>
            <a:pPr algn="just">
              <a:lnSpc>
                <a:spcPts val="2080"/>
              </a:lnSpc>
            </a:pPr>
            <a:r>
              <a:rPr lang="en-US" sz="1600" spc="-64">
                <a:solidFill>
                  <a:srgbClr val="000000"/>
                </a:solidFill>
                <a:latin typeface="Saira"/>
                <a:ea typeface="Saira"/>
                <a:cs typeface="Saira"/>
                <a:sym typeface="Saira"/>
              </a:rPr>
              <a:t>mô hình song ngữ (Anh-Trung), dựa trên khung General Language Model (GLM)</a:t>
            </a:r>
          </a:p>
        </p:txBody>
      </p:sp>
      <p:sp>
        <p:nvSpPr>
          <p:cNvPr name="TextBox 12" id="12"/>
          <p:cNvSpPr txBox="true"/>
          <p:nvPr/>
        </p:nvSpPr>
        <p:spPr>
          <a:xfrm rot="0">
            <a:off x="6733126" y="3498920"/>
            <a:ext cx="3229053" cy="616585"/>
          </a:xfrm>
          <a:prstGeom prst="rect">
            <a:avLst/>
          </a:prstGeom>
        </p:spPr>
        <p:txBody>
          <a:bodyPr anchor="t" rtlCol="false" tIns="0" lIns="0" bIns="0" rIns="0">
            <a:spAutoFit/>
          </a:bodyPr>
          <a:lstStyle/>
          <a:p>
            <a:pPr algn="l">
              <a:lnSpc>
                <a:spcPts val="4339"/>
              </a:lnSpc>
              <a:spcBef>
                <a:spcPct val="0"/>
              </a:spcBef>
            </a:pPr>
            <a:r>
              <a:rPr lang="en-US" b="true" sz="3099">
                <a:solidFill>
                  <a:srgbClr val="000000"/>
                </a:solidFill>
                <a:latin typeface="Agrandir Grand Medium"/>
                <a:ea typeface="Agrandir Grand Medium"/>
                <a:cs typeface="Agrandir Grand Medium"/>
                <a:sym typeface="Agrandir Grand Medium"/>
              </a:rPr>
              <a:t>CHATGLM2</a:t>
            </a:r>
          </a:p>
        </p:txBody>
      </p:sp>
      <p:sp>
        <p:nvSpPr>
          <p:cNvPr name="AutoShape 13" id="13"/>
          <p:cNvSpPr/>
          <p:nvPr/>
        </p:nvSpPr>
        <p:spPr>
          <a:xfrm>
            <a:off x="12437553" y="4274197"/>
            <a:ext cx="3637005" cy="0"/>
          </a:xfrm>
          <a:prstGeom prst="line">
            <a:avLst/>
          </a:prstGeom>
          <a:ln cap="flat" w="9525">
            <a:solidFill>
              <a:srgbClr val="000000"/>
            </a:solidFill>
            <a:prstDash val="solid"/>
            <a:headEnd type="none" len="sm" w="sm"/>
            <a:tailEnd type="none" len="sm" w="sm"/>
          </a:ln>
        </p:spPr>
      </p:sp>
      <p:sp>
        <p:nvSpPr>
          <p:cNvPr name="Freeform 14" id="14"/>
          <p:cNvSpPr/>
          <p:nvPr/>
        </p:nvSpPr>
        <p:spPr>
          <a:xfrm flipH="false" flipV="false" rot="0">
            <a:off x="12437553" y="3387212"/>
            <a:ext cx="244005" cy="189437"/>
          </a:xfrm>
          <a:custGeom>
            <a:avLst/>
            <a:gdLst/>
            <a:ahLst/>
            <a:cxnLst/>
            <a:rect r="r" b="b" t="t" l="l"/>
            <a:pathLst>
              <a:path h="189437" w="244005">
                <a:moveTo>
                  <a:pt x="0" y="0"/>
                </a:moveTo>
                <a:lnTo>
                  <a:pt x="244005" y="0"/>
                </a:lnTo>
                <a:lnTo>
                  <a:pt x="244005" y="189437"/>
                </a:lnTo>
                <a:lnTo>
                  <a:pt x="0" y="1894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12437553" y="4621859"/>
            <a:ext cx="3637005" cy="751205"/>
          </a:xfrm>
          <a:prstGeom prst="rect">
            <a:avLst/>
          </a:prstGeom>
        </p:spPr>
        <p:txBody>
          <a:bodyPr anchor="t" rtlCol="false" tIns="0" lIns="0" bIns="0" rIns="0">
            <a:spAutoFit/>
          </a:bodyPr>
          <a:lstStyle/>
          <a:p>
            <a:pPr algn="just">
              <a:lnSpc>
                <a:spcPts val="2080"/>
              </a:lnSpc>
            </a:pPr>
            <a:r>
              <a:rPr lang="en-US" sz="1600" spc="-64">
                <a:solidFill>
                  <a:srgbClr val="000000"/>
                </a:solidFill>
                <a:latin typeface="Saira"/>
                <a:ea typeface="Saira"/>
                <a:cs typeface="Saira"/>
                <a:sym typeface="Saira"/>
              </a:rPr>
              <a:t>mô hình ngôn ngữ đa ngữ lớn nhất thế giới, hỗ trợ 59 ngôn ngữ tự nhiên và 13 ngôn ngữ lập trình.</a:t>
            </a:r>
          </a:p>
        </p:txBody>
      </p:sp>
      <p:sp>
        <p:nvSpPr>
          <p:cNvPr name="TextBox 16" id="16"/>
          <p:cNvSpPr txBox="true"/>
          <p:nvPr/>
        </p:nvSpPr>
        <p:spPr>
          <a:xfrm rot="0">
            <a:off x="12437553" y="3538549"/>
            <a:ext cx="3446061" cy="616585"/>
          </a:xfrm>
          <a:prstGeom prst="rect">
            <a:avLst/>
          </a:prstGeom>
        </p:spPr>
        <p:txBody>
          <a:bodyPr anchor="t" rtlCol="false" tIns="0" lIns="0" bIns="0" rIns="0">
            <a:spAutoFit/>
          </a:bodyPr>
          <a:lstStyle/>
          <a:p>
            <a:pPr algn="l">
              <a:lnSpc>
                <a:spcPts val="4339"/>
              </a:lnSpc>
              <a:spcBef>
                <a:spcPct val="0"/>
              </a:spcBef>
            </a:pPr>
            <a:r>
              <a:rPr lang="en-US" b="true" sz="3099">
                <a:solidFill>
                  <a:srgbClr val="000000"/>
                </a:solidFill>
                <a:latin typeface="Agrandir Grand Medium"/>
                <a:ea typeface="Agrandir Grand Medium"/>
                <a:cs typeface="Agrandir Grand Medium"/>
                <a:sym typeface="Agrandir Grand Medium"/>
              </a:rPr>
              <a:t>BLOOM</a:t>
            </a:r>
          </a:p>
        </p:txBody>
      </p:sp>
      <p:sp>
        <p:nvSpPr>
          <p:cNvPr name="AutoShape 17" id="17"/>
          <p:cNvSpPr/>
          <p:nvPr/>
        </p:nvSpPr>
        <p:spPr>
          <a:xfrm>
            <a:off x="1028700" y="7668219"/>
            <a:ext cx="3637005" cy="0"/>
          </a:xfrm>
          <a:prstGeom prst="line">
            <a:avLst/>
          </a:prstGeom>
          <a:ln cap="flat" w="9525">
            <a:solidFill>
              <a:srgbClr val="000000"/>
            </a:solidFill>
            <a:prstDash val="solid"/>
            <a:headEnd type="none" len="sm" w="sm"/>
            <a:tailEnd type="none" len="sm" w="sm"/>
          </a:ln>
        </p:spPr>
      </p:sp>
      <p:sp>
        <p:nvSpPr>
          <p:cNvPr name="Freeform 18" id="18"/>
          <p:cNvSpPr/>
          <p:nvPr/>
        </p:nvSpPr>
        <p:spPr>
          <a:xfrm flipH="false" flipV="false" rot="0">
            <a:off x="1028700" y="6781235"/>
            <a:ext cx="244005" cy="189437"/>
          </a:xfrm>
          <a:custGeom>
            <a:avLst/>
            <a:gdLst/>
            <a:ahLst/>
            <a:cxnLst/>
            <a:rect r="r" b="b" t="t" l="l"/>
            <a:pathLst>
              <a:path h="189437" w="244005">
                <a:moveTo>
                  <a:pt x="0" y="0"/>
                </a:moveTo>
                <a:lnTo>
                  <a:pt x="244005" y="0"/>
                </a:lnTo>
                <a:lnTo>
                  <a:pt x="244005" y="189437"/>
                </a:lnTo>
                <a:lnTo>
                  <a:pt x="0" y="1894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9" id="19"/>
          <p:cNvSpPr txBox="true"/>
          <p:nvPr/>
        </p:nvSpPr>
        <p:spPr>
          <a:xfrm rot="0">
            <a:off x="1028700" y="8015882"/>
            <a:ext cx="3637005" cy="494030"/>
          </a:xfrm>
          <a:prstGeom prst="rect">
            <a:avLst/>
          </a:prstGeom>
        </p:spPr>
        <p:txBody>
          <a:bodyPr anchor="t" rtlCol="false" tIns="0" lIns="0" bIns="0" rIns="0">
            <a:spAutoFit/>
          </a:bodyPr>
          <a:lstStyle/>
          <a:p>
            <a:pPr algn="just">
              <a:lnSpc>
                <a:spcPts val="2080"/>
              </a:lnSpc>
            </a:pPr>
            <a:r>
              <a:rPr lang="en-US" sz="1600" spc="-64">
                <a:solidFill>
                  <a:srgbClr val="000000"/>
                </a:solidFill>
                <a:latin typeface="Saira"/>
                <a:ea typeface="Saira"/>
                <a:cs typeface="Saira"/>
                <a:sym typeface="Saira"/>
              </a:rPr>
              <a:t>đa ngôn ngữ, hiệu suất tính toán cao và dữ liệu huấn luyện chất lượng.</a:t>
            </a:r>
          </a:p>
        </p:txBody>
      </p:sp>
      <p:sp>
        <p:nvSpPr>
          <p:cNvPr name="TextBox 20" id="20"/>
          <p:cNvSpPr txBox="true"/>
          <p:nvPr/>
        </p:nvSpPr>
        <p:spPr>
          <a:xfrm rot="0">
            <a:off x="1028700" y="6932572"/>
            <a:ext cx="2984203" cy="616585"/>
          </a:xfrm>
          <a:prstGeom prst="rect">
            <a:avLst/>
          </a:prstGeom>
        </p:spPr>
        <p:txBody>
          <a:bodyPr anchor="t" rtlCol="false" tIns="0" lIns="0" bIns="0" rIns="0">
            <a:spAutoFit/>
          </a:bodyPr>
          <a:lstStyle/>
          <a:p>
            <a:pPr algn="l">
              <a:lnSpc>
                <a:spcPts val="4339"/>
              </a:lnSpc>
              <a:spcBef>
                <a:spcPct val="0"/>
              </a:spcBef>
            </a:pPr>
            <a:r>
              <a:rPr lang="en-US" b="true" sz="3099">
                <a:solidFill>
                  <a:srgbClr val="000000"/>
                </a:solidFill>
                <a:latin typeface="Agrandir Grand Medium"/>
                <a:ea typeface="Agrandir Grand Medium"/>
                <a:cs typeface="Agrandir Grand Medium"/>
                <a:sym typeface="Agrandir Grand Medium"/>
              </a:rPr>
              <a:t>FALCON</a:t>
            </a:r>
          </a:p>
        </p:txBody>
      </p:sp>
      <p:sp>
        <p:nvSpPr>
          <p:cNvPr name="AutoShape 21" id="21"/>
          <p:cNvSpPr/>
          <p:nvPr/>
        </p:nvSpPr>
        <p:spPr>
          <a:xfrm>
            <a:off x="6733126" y="7668219"/>
            <a:ext cx="3637005" cy="0"/>
          </a:xfrm>
          <a:prstGeom prst="line">
            <a:avLst/>
          </a:prstGeom>
          <a:ln cap="flat" w="9525">
            <a:solidFill>
              <a:srgbClr val="000000"/>
            </a:solidFill>
            <a:prstDash val="solid"/>
            <a:headEnd type="none" len="sm" w="sm"/>
            <a:tailEnd type="none" len="sm" w="sm"/>
          </a:ln>
        </p:spPr>
      </p:sp>
      <p:sp>
        <p:nvSpPr>
          <p:cNvPr name="Freeform 22" id="22"/>
          <p:cNvSpPr/>
          <p:nvPr/>
        </p:nvSpPr>
        <p:spPr>
          <a:xfrm flipH="false" flipV="false" rot="0">
            <a:off x="6733126" y="6781235"/>
            <a:ext cx="244005" cy="189437"/>
          </a:xfrm>
          <a:custGeom>
            <a:avLst/>
            <a:gdLst/>
            <a:ahLst/>
            <a:cxnLst/>
            <a:rect r="r" b="b" t="t" l="l"/>
            <a:pathLst>
              <a:path h="189437" w="244005">
                <a:moveTo>
                  <a:pt x="0" y="0"/>
                </a:moveTo>
                <a:lnTo>
                  <a:pt x="244006" y="0"/>
                </a:lnTo>
                <a:lnTo>
                  <a:pt x="244006" y="189437"/>
                </a:lnTo>
                <a:lnTo>
                  <a:pt x="0" y="1894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3" id="23"/>
          <p:cNvSpPr txBox="true"/>
          <p:nvPr/>
        </p:nvSpPr>
        <p:spPr>
          <a:xfrm rot="0">
            <a:off x="6733126" y="8015882"/>
            <a:ext cx="3637005" cy="751205"/>
          </a:xfrm>
          <a:prstGeom prst="rect">
            <a:avLst/>
          </a:prstGeom>
        </p:spPr>
        <p:txBody>
          <a:bodyPr anchor="t" rtlCol="false" tIns="0" lIns="0" bIns="0" rIns="0">
            <a:spAutoFit/>
          </a:bodyPr>
          <a:lstStyle/>
          <a:p>
            <a:pPr algn="just">
              <a:lnSpc>
                <a:spcPts val="2080"/>
              </a:lnSpc>
            </a:pPr>
            <a:r>
              <a:rPr lang="en-US" sz="1600" spc="-64">
                <a:solidFill>
                  <a:srgbClr val="000000"/>
                </a:solidFill>
                <a:latin typeface="Saira"/>
                <a:ea typeface="Saira"/>
                <a:cs typeface="Saira"/>
                <a:sym typeface="Saira"/>
              </a:rPr>
              <a:t> MosaicML, được huấn luyện trên văn bản tiếng Anh và mã nguồn, có kiến trúc tối ưu cho cả huấn luyện lẫn suy luận</a:t>
            </a:r>
          </a:p>
        </p:txBody>
      </p:sp>
      <p:sp>
        <p:nvSpPr>
          <p:cNvPr name="TextBox 24" id="24"/>
          <p:cNvSpPr txBox="true"/>
          <p:nvPr/>
        </p:nvSpPr>
        <p:spPr>
          <a:xfrm rot="0">
            <a:off x="6733126" y="6932572"/>
            <a:ext cx="1818502" cy="616585"/>
          </a:xfrm>
          <a:prstGeom prst="rect">
            <a:avLst/>
          </a:prstGeom>
        </p:spPr>
        <p:txBody>
          <a:bodyPr anchor="t" rtlCol="false" tIns="0" lIns="0" bIns="0" rIns="0">
            <a:spAutoFit/>
          </a:bodyPr>
          <a:lstStyle/>
          <a:p>
            <a:pPr algn="l">
              <a:lnSpc>
                <a:spcPts val="4339"/>
              </a:lnSpc>
              <a:spcBef>
                <a:spcPct val="0"/>
              </a:spcBef>
            </a:pPr>
            <a:r>
              <a:rPr lang="en-US" b="true" sz="3099">
                <a:solidFill>
                  <a:srgbClr val="000000"/>
                </a:solidFill>
                <a:latin typeface="Agrandir Grand Medium"/>
                <a:ea typeface="Agrandir Grand Medium"/>
                <a:cs typeface="Agrandir Grand Medium"/>
                <a:sym typeface="Agrandir Grand Medium"/>
              </a:rPr>
              <a:t>MPT</a:t>
            </a:r>
          </a:p>
        </p:txBody>
      </p:sp>
      <p:sp>
        <p:nvSpPr>
          <p:cNvPr name="AutoShape 25" id="25"/>
          <p:cNvSpPr/>
          <p:nvPr/>
        </p:nvSpPr>
        <p:spPr>
          <a:xfrm>
            <a:off x="12437553" y="7668219"/>
            <a:ext cx="3637005" cy="0"/>
          </a:xfrm>
          <a:prstGeom prst="line">
            <a:avLst/>
          </a:prstGeom>
          <a:ln cap="flat" w="9525">
            <a:solidFill>
              <a:srgbClr val="000000"/>
            </a:solidFill>
            <a:prstDash val="solid"/>
            <a:headEnd type="none" len="sm" w="sm"/>
            <a:tailEnd type="none" len="sm" w="sm"/>
          </a:ln>
        </p:spPr>
      </p:sp>
      <p:sp>
        <p:nvSpPr>
          <p:cNvPr name="Freeform 26" id="26"/>
          <p:cNvSpPr/>
          <p:nvPr/>
        </p:nvSpPr>
        <p:spPr>
          <a:xfrm flipH="false" flipV="false" rot="0">
            <a:off x="12437553" y="6781235"/>
            <a:ext cx="244005" cy="189437"/>
          </a:xfrm>
          <a:custGeom>
            <a:avLst/>
            <a:gdLst/>
            <a:ahLst/>
            <a:cxnLst/>
            <a:rect r="r" b="b" t="t" l="l"/>
            <a:pathLst>
              <a:path h="189437" w="244005">
                <a:moveTo>
                  <a:pt x="0" y="0"/>
                </a:moveTo>
                <a:lnTo>
                  <a:pt x="244005" y="0"/>
                </a:lnTo>
                <a:lnTo>
                  <a:pt x="244005" y="189437"/>
                </a:lnTo>
                <a:lnTo>
                  <a:pt x="0" y="1894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7" id="27"/>
          <p:cNvSpPr txBox="true"/>
          <p:nvPr/>
        </p:nvSpPr>
        <p:spPr>
          <a:xfrm rot="0">
            <a:off x="12437553" y="8015882"/>
            <a:ext cx="3637005" cy="751205"/>
          </a:xfrm>
          <a:prstGeom prst="rect">
            <a:avLst/>
          </a:prstGeom>
        </p:spPr>
        <p:txBody>
          <a:bodyPr anchor="t" rtlCol="false" tIns="0" lIns="0" bIns="0" rIns="0">
            <a:spAutoFit/>
          </a:bodyPr>
          <a:lstStyle/>
          <a:p>
            <a:pPr algn="just">
              <a:lnSpc>
                <a:spcPts val="2080"/>
              </a:lnSpc>
            </a:pPr>
            <a:r>
              <a:rPr lang="en-US" sz="1600" spc="-64">
                <a:solidFill>
                  <a:srgbClr val="000000"/>
                </a:solidFill>
                <a:latin typeface="Saira"/>
                <a:ea typeface="Saira"/>
                <a:cs typeface="Saira"/>
                <a:sym typeface="Saira"/>
              </a:rPr>
              <a:t>từ Alibaba, hỗ trợ tốt cả tiếng Trung và tiếng Anh, phù hợp cho các ứng dụng đa ngữ.</a:t>
            </a:r>
          </a:p>
        </p:txBody>
      </p:sp>
      <p:sp>
        <p:nvSpPr>
          <p:cNvPr name="TextBox 28" id="28"/>
          <p:cNvSpPr txBox="true"/>
          <p:nvPr/>
        </p:nvSpPr>
        <p:spPr>
          <a:xfrm rot="0">
            <a:off x="12437553" y="6932572"/>
            <a:ext cx="1818502" cy="616585"/>
          </a:xfrm>
          <a:prstGeom prst="rect">
            <a:avLst/>
          </a:prstGeom>
        </p:spPr>
        <p:txBody>
          <a:bodyPr anchor="t" rtlCol="false" tIns="0" lIns="0" bIns="0" rIns="0">
            <a:spAutoFit/>
          </a:bodyPr>
          <a:lstStyle/>
          <a:p>
            <a:pPr algn="l">
              <a:lnSpc>
                <a:spcPts val="4339"/>
              </a:lnSpc>
              <a:spcBef>
                <a:spcPct val="0"/>
              </a:spcBef>
            </a:pPr>
            <a:r>
              <a:rPr lang="en-US" b="true" sz="3099">
                <a:solidFill>
                  <a:srgbClr val="000000"/>
                </a:solidFill>
                <a:latin typeface="Agrandir Grand Medium"/>
                <a:ea typeface="Agrandir Grand Medium"/>
                <a:cs typeface="Agrandir Grand Medium"/>
                <a:sym typeface="Agrandir Grand Medium"/>
              </a:rPr>
              <a:t>QWEN</a:t>
            </a:r>
          </a:p>
        </p:txBody>
      </p:sp>
      <p:sp>
        <p:nvSpPr>
          <p:cNvPr name="AutoShape 29" id="29"/>
          <p:cNvSpPr/>
          <p:nvPr/>
        </p:nvSpPr>
        <p:spPr>
          <a:xfrm>
            <a:off x="-1828230" y="670210"/>
            <a:ext cx="4576175" cy="0"/>
          </a:xfrm>
          <a:prstGeom prst="line">
            <a:avLst/>
          </a:prstGeom>
          <a:ln cap="flat" w="9525">
            <a:solidFill>
              <a:srgbClr val="000000"/>
            </a:solidFill>
            <a:prstDash val="solid"/>
            <a:headEnd type="none" len="sm" w="sm"/>
            <a:tailEnd type="none" len="sm" w="sm"/>
          </a:ln>
        </p:spPr>
      </p:sp>
      <p:sp>
        <p:nvSpPr>
          <p:cNvPr name="TextBox 30" id="30"/>
          <p:cNvSpPr txBox="true"/>
          <p:nvPr/>
        </p:nvSpPr>
        <p:spPr>
          <a:xfrm rot="0">
            <a:off x="-1941712" y="363505"/>
            <a:ext cx="6428834" cy="306704"/>
          </a:xfrm>
          <a:prstGeom prst="rect">
            <a:avLst/>
          </a:prstGeom>
        </p:spPr>
        <p:txBody>
          <a:bodyPr anchor="t" rtlCol="false" tIns="0" lIns="0" bIns="0" rIns="0">
            <a:spAutoFit/>
          </a:bodyPr>
          <a:lstStyle/>
          <a:p>
            <a:pPr algn="ctr">
              <a:lnSpc>
                <a:spcPts val="2520"/>
              </a:lnSpc>
              <a:spcBef>
                <a:spcPct val="0"/>
              </a:spcBef>
            </a:pPr>
            <a:r>
              <a:rPr lang="en-US" b="true" sz="1800">
                <a:solidFill>
                  <a:srgbClr val="000000"/>
                </a:solidFill>
                <a:latin typeface="Saira Medium"/>
                <a:ea typeface="Saira Medium"/>
                <a:cs typeface="Saira Medium"/>
                <a:sym typeface="Saira Medium"/>
              </a:rPr>
              <a:t>GIỚI THIỆU</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AutoShape 2" id="2"/>
          <p:cNvSpPr/>
          <p:nvPr/>
        </p:nvSpPr>
        <p:spPr>
          <a:xfrm>
            <a:off x="1028700" y="1019175"/>
            <a:ext cx="3637005" cy="0"/>
          </a:xfrm>
          <a:prstGeom prst="line">
            <a:avLst/>
          </a:prstGeom>
          <a:ln cap="flat" w="9525">
            <a:solidFill>
              <a:srgbClr val="000000"/>
            </a:solidFill>
            <a:prstDash val="solid"/>
            <a:headEnd type="none" len="sm" w="sm"/>
            <a:tailEnd type="none" len="sm" w="sm"/>
          </a:ln>
        </p:spPr>
      </p:sp>
      <p:grpSp>
        <p:nvGrpSpPr>
          <p:cNvPr name="Group 3" id="3"/>
          <p:cNvGrpSpPr/>
          <p:nvPr/>
        </p:nvGrpSpPr>
        <p:grpSpPr>
          <a:xfrm rot="0">
            <a:off x="5879277" y="1028700"/>
            <a:ext cx="11561173" cy="5206954"/>
            <a:chOff x="0" y="0"/>
            <a:chExt cx="8459470" cy="3810000"/>
          </a:xfrm>
        </p:grpSpPr>
        <p:sp>
          <p:nvSpPr>
            <p:cNvPr name="Freeform 4" id="4"/>
            <p:cNvSpPr/>
            <p:nvPr/>
          </p:nvSpPr>
          <p:spPr>
            <a:xfrm flipH="false" flipV="false" rot="0">
              <a:off x="0" y="0"/>
              <a:ext cx="8459470" cy="3808730"/>
            </a:xfrm>
            <a:custGeom>
              <a:avLst/>
              <a:gdLst/>
              <a:ahLst/>
              <a:cxnLst/>
              <a:rect r="r" b="b" t="t" l="l"/>
              <a:pathLst>
                <a:path h="3808730" w="8459470">
                  <a:moveTo>
                    <a:pt x="458470" y="0"/>
                  </a:moveTo>
                  <a:lnTo>
                    <a:pt x="8001000" y="0"/>
                  </a:lnTo>
                  <a:cubicBezTo>
                    <a:pt x="8255000" y="0"/>
                    <a:pt x="8459470" y="205740"/>
                    <a:pt x="8459470" y="458470"/>
                  </a:cubicBezTo>
                  <a:lnTo>
                    <a:pt x="8459470" y="2320290"/>
                  </a:lnTo>
                  <a:cubicBezTo>
                    <a:pt x="8459470" y="2451100"/>
                    <a:pt x="8403590" y="2576830"/>
                    <a:pt x="8304530" y="2663190"/>
                  </a:cubicBezTo>
                  <a:lnTo>
                    <a:pt x="7141210" y="3693160"/>
                  </a:lnTo>
                  <a:cubicBezTo>
                    <a:pt x="7057390" y="3768090"/>
                    <a:pt x="6949440" y="3808730"/>
                    <a:pt x="6836410" y="3808730"/>
                  </a:cubicBezTo>
                  <a:lnTo>
                    <a:pt x="3760470" y="3808730"/>
                  </a:lnTo>
                  <a:cubicBezTo>
                    <a:pt x="3506470" y="3808730"/>
                    <a:pt x="3302000" y="3602990"/>
                    <a:pt x="3302000" y="3350260"/>
                  </a:cubicBezTo>
                  <a:lnTo>
                    <a:pt x="3302000" y="3227070"/>
                  </a:lnTo>
                  <a:cubicBezTo>
                    <a:pt x="3302000" y="2973070"/>
                    <a:pt x="3096260" y="2768600"/>
                    <a:pt x="2843530" y="2768600"/>
                  </a:cubicBezTo>
                  <a:lnTo>
                    <a:pt x="458470" y="2768600"/>
                  </a:lnTo>
                  <a:cubicBezTo>
                    <a:pt x="205740" y="2768600"/>
                    <a:pt x="0" y="2562860"/>
                    <a:pt x="0" y="2310130"/>
                  </a:cubicBezTo>
                  <a:lnTo>
                    <a:pt x="0" y="458470"/>
                  </a:lnTo>
                  <a:cubicBezTo>
                    <a:pt x="0" y="205740"/>
                    <a:pt x="205740" y="0"/>
                    <a:pt x="458470" y="0"/>
                  </a:cubicBezTo>
                  <a:close/>
                </a:path>
              </a:pathLst>
            </a:custGeom>
            <a:blipFill>
              <a:blip r:embed="rId2"/>
              <a:stretch>
                <a:fillRect l="0" t="-4921" r="0" b="-4921"/>
              </a:stretch>
            </a:blipFill>
          </p:spPr>
        </p:sp>
      </p:grpSp>
      <p:sp>
        <p:nvSpPr>
          <p:cNvPr name="TextBox 5" id="5"/>
          <p:cNvSpPr txBox="true"/>
          <p:nvPr/>
        </p:nvSpPr>
        <p:spPr>
          <a:xfrm rot="0">
            <a:off x="1028700" y="7890650"/>
            <a:ext cx="10631163" cy="1676406"/>
          </a:xfrm>
          <a:prstGeom prst="rect">
            <a:avLst/>
          </a:prstGeom>
        </p:spPr>
        <p:txBody>
          <a:bodyPr anchor="t" rtlCol="false" tIns="0" lIns="0" bIns="0" rIns="0">
            <a:spAutoFit/>
          </a:bodyPr>
          <a:lstStyle/>
          <a:p>
            <a:pPr algn="l">
              <a:lnSpc>
                <a:spcPts val="6300"/>
              </a:lnSpc>
            </a:pPr>
            <a:r>
              <a:rPr lang="en-US" sz="7000">
                <a:solidFill>
                  <a:srgbClr val="000000"/>
                </a:solidFill>
                <a:latin typeface="Saira"/>
                <a:ea typeface="Saira"/>
                <a:cs typeface="Saira"/>
                <a:sym typeface="Saira"/>
              </a:rPr>
              <a:t>CÁC MÔ HÌNH LLM TÀI CHÍNH</a:t>
            </a:r>
          </a:p>
        </p:txBody>
      </p:sp>
      <p:sp>
        <p:nvSpPr>
          <p:cNvPr name="Freeform 6" id="6"/>
          <p:cNvSpPr/>
          <p:nvPr/>
        </p:nvSpPr>
        <p:spPr>
          <a:xfrm flipH="false" flipV="false" rot="0">
            <a:off x="1028700" y="3026187"/>
            <a:ext cx="244005" cy="189437"/>
          </a:xfrm>
          <a:custGeom>
            <a:avLst/>
            <a:gdLst/>
            <a:ahLst/>
            <a:cxnLst/>
            <a:rect r="r" b="b" t="t" l="l"/>
            <a:pathLst>
              <a:path h="189437" w="244005">
                <a:moveTo>
                  <a:pt x="0" y="0"/>
                </a:moveTo>
                <a:lnTo>
                  <a:pt x="244005" y="0"/>
                </a:lnTo>
                <a:lnTo>
                  <a:pt x="244005" y="189437"/>
                </a:lnTo>
                <a:lnTo>
                  <a:pt x="0" y="1894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a:off x="9327575" y="9253538"/>
            <a:ext cx="7931725" cy="0"/>
          </a:xfrm>
          <a:prstGeom prst="line">
            <a:avLst/>
          </a:prstGeom>
          <a:ln cap="flat" w="9525">
            <a:solidFill>
              <a:srgbClr val="000000"/>
            </a:solidFill>
            <a:prstDash val="solid"/>
            <a:headEnd type="none" len="sm" w="sm"/>
            <a:tailEnd type="none" len="sm" w="sm"/>
          </a:ln>
        </p:spPr>
      </p:sp>
      <p:sp>
        <p:nvSpPr>
          <p:cNvPr name="TextBox 8" id="8"/>
          <p:cNvSpPr txBox="true"/>
          <p:nvPr/>
        </p:nvSpPr>
        <p:spPr>
          <a:xfrm rot="0">
            <a:off x="1028700" y="1874194"/>
            <a:ext cx="3637005" cy="751205"/>
          </a:xfrm>
          <a:prstGeom prst="rect">
            <a:avLst/>
          </a:prstGeom>
        </p:spPr>
        <p:txBody>
          <a:bodyPr anchor="t" rtlCol="false" tIns="0" lIns="0" bIns="0" rIns="0">
            <a:spAutoFit/>
          </a:bodyPr>
          <a:lstStyle/>
          <a:p>
            <a:pPr algn="just">
              <a:lnSpc>
                <a:spcPts val="2080"/>
              </a:lnSpc>
            </a:pPr>
            <a:r>
              <a:rPr lang="en-US" sz="1600" spc="-64">
                <a:solidFill>
                  <a:srgbClr val="000000"/>
                </a:solidFill>
                <a:latin typeface="Saira"/>
                <a:ea typeface="Saira"/>
                <a:cs typeface="Saira"/>
                <a:sym typeface="Saira"/>
              </a:rPr>
              <a:t>mô hình đóng dựa trên BLOOM, được huấn luyện với nhiều tập dữ liệu tài chính, bao phủ rộng rãi lĩnh vực tài chính.</a:t>
            </a:r>
          </a:p>
        </p:txBody>
      </p:sp>
      <p:sp>
        <p:nvSpPr>
          <p:cNvPr name="TextBox 9" id="9"/>
          <p:cNvSpPr txBox="true"/>
          <p:nvPr/>
        </p:nvSpPr>
        <p:spPr>
          <a:xfrm rot="0">
            <a:off x="1028700" y="1207564"/>
            <a:ext cx="3492583" cy="616585"/>
          </a:xfrm>
          <a:prstGeom prst="rect">
            <a:avLst/>
          </a:prstGeom>
        </p:spPr>
        <p:txBody>
          <a:bodyPr anchor="t" rtlCol="false" tIns="0" lIns="0" bIns="0" rIns="0">
            <a:spAutoFit/>
          </a:bodyPr>
          <a:lstStyle/>
          <a:p>
            <a:pPr algn="l">
              <a:lnSpc>
                <a:spcPts val="4339"/>
              </a:lnSpc>
              <a:spcBef>
                <a:spcPct val="0"/>
              </a:spcBef>
            </a:pPr>
            <a:r>
              <a:rPr lang="en-US" b="true" sz="3099">
                <a:solidFill>
                  <a:srgbClr val="000000"/>
                </a:solidFill>
                <a:latin typeface="Agrandir Grand Medium"/>
                <a:ea typeface="Agrandir Grand Medium"/>
                <a:cs typeface="Agrandir Grand Medium"/>
                <a:sym typeface="Agrandir Grand Medium"/>
              </a:rPr>
              <a:t>BLOOMBERT</a:t>
            </a:r>
          </a:p>
        </p:txBody>
      </p:sp>
      <p:sp>
        <p:nvSpPr>
          <p:cNvPr name="Freeform 10" id="10"/>
          <p:cNvSpPr/>
          <p:nvPr/>
        </p:nvSpPr>
        <p:spPr>
          <a:xfrm flipH="true" flipV="false" rot="0">
            <a:off x="15238018" y="7700150"/>
            <a:ext cx="2021282" cy="241930"/>
          </a:xfrm>
          <a:custGeom>
            <a:avLst/>
            <a:gdLst/>
            <a:ahLst/>
            <a:cxnLst/>
            <a:rect r="r" b="b" t="t" l="l"/>
            <a:pathLst>
              <a:path h="241930" w="2021282">
                <a:moveTo>
                  <a:pt x="2021282" y="0"/>
                </a:moveTo>
                <a:lnTo>
                  <a:pt x="0" y="0"/>
                </a:lnTo>
                <a:lnTo>
                  <a:pt x="0" y="241930"/>
                </a:lnTo>
                <a:lnTo>
                  <a:pt x="2021282" y="241930"/>
                </a:lnTo>
                <a:lnTo>
                  <a:pt x="2021282"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1" id="11"/>
          <p:cNvSpPr/>
          <p:nvPr/>
        </p:nvSpPr>
        <p:spPr>
          <a:xfrm>
            <a:off x="-1828230" y="670210"/>
            <a:ext cx="4576175" cy="0"/>
          </a:xfrm>
          <a:prstGeom prst="line">
            <a:avLst/>
          </a:prstGeom>
          <a:ln cap="flat" w="9525">
            <a:solidFill>
              <a:srgbClr val="000000"/>
            </a:solidFill>
            <a:prstDash val="solid"/>
            <a:headEnd type="none" len="sm" w="sm"/>
            <a:tailEnd type="none" len="sm" w="sm"/>
          </a:ln>
        </p:spPr>
      </p:sp>
      <p:sp>
        <p:nvSpPr>
          <p:cNvPr name="TextBox 12" id="12"/>
          <p:cNvSpPr txBox="true"/>
          <p:nvPr/>
        </p:nvSpPr>
        <p:spPr>
          <a:xfrm rot="0">
            <a:off x="-1941712" y="363505"/>
            <a:ext cx="6428834" cy="306704"/>
          </a:xfrm>
          <a:prstGeom prst="rect">
            <a:avLst/>
          </a:prstGeom>
        </p:spPr>
        <p:txBody>
          <a:bodyPr anchor="t" rtlCol="false" tIns="0" lIns="0" bIns="0" rIns="0">
            <a:spAutoFit/>
          </a:bodyPr>
          <a:lstStyle/>
          <a:p>
            <a:pPr algn="ctr">
              <a:lnSpc>
                <a:spcPts val="2520"/>
              </a:lnSpc>
              <a:spcBef>
                <a:spcPct val="0"/>
              </a:spcBef>
            </a:pPr>
            <a:r>
              <a:rPr lang="en-US" b="true" sz="1800">
                <a:solidFill>
                  <a:srgbClr val="000000"/>
                </a:solidFill>
                <a:latin typeface="Saira Medium"/>
                <a:ea typeface="Saira Medium"/>
                <a:cs typeface="Saira Medium"/>
                <a:sym typeface="Saira Medium"/>
              </a:rPr>
              <a:t>GIỚI THIỆU</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AutoShape 2" id="2"/>
          <p:cNvSpPr/>
          <p:nvPr/>
        </p:nvSpPr>
        <p:spPr>
          <a:xfrm>
            <a:off x="1028700" y="1019175"/>
            <a:ext cx="3637005" cy="0"/>
          </a:xfrm>
          <a:prstGeom prst="line">
            <a:avLst/>
          </a:prstGeom>
          <a:ln cap="flat" w="9525">
            <a:solidFill>
              <a:srgbClr val="000000"/>
            </a:solidFill>
            <a:prstDash val="solid"/>
            <a:headEnd type="none" len="sm" w="sm"/>
            <a:tailEnd type="none" len="sm" w="sm"/>
          </a:ln>
        </p:spPr>
      </p:sp>
      <p:sp>
        <p:nvSpPr>
          <p:cNvPr name="AutoShape 3" id="3"/>
          <p:cNvSpPr/>
          <p:nvPr/>
        </p:nvSpPr>
        <p:spPr>
          <a:xfrm>
            <a:off x="5690570" y="1023938"/>
            <a:ext cx="3637005" cy="0"/>
          </a:xfrm>
          <a:prstGeom prst="line">
            <a:avLst/>
          </a:prstGeom>
          <a:ln cap="flat" w="9525">
            <a:solidFill>
              <a:srgbClr val="000000"/>
            </a:solidFill>
            <a:prstDash val="solid"/>
            <a:headEnd type="none" len="sm" w="sm"/>
            <a:tailEnd type="none" len="sm" w="sm"/>
          </a:ln>
        </p:spPr>
      </p:sp>
      <p:sp>
        <p:nvSpPr>
          <p:cNvPr name="TextBox 4" id="4"/>
          <p:cNvSpPr txBox="true"/>
          <p:nvPr/>
        </p:nvSpPr>
        <p:spPr>
          <a:xfrm rot="0">
            <a:off x="1028700" y="7890650"/>
            <a:ext cx="10631163" cy="1676406"/>
          </a:xfrm>
          <a:prstGeom prst="rect">
            <a:avLst/>
          </a:prstGeom>
        </p:spPr>
        <p:txBody>
          <a:bodyPr anchor="t" rtlCol="false" tIns="0" lIns="0" bIns="0" rIns="0">
            <a:spAutoFit/>
          </a:bodyPr>
          <a:lstStyle/>
          <a:p>
            <a:pPr algn="l">
              <a:lnSpc>
                <a:spcPts val="6300"/>
              </a:lnSpc>
            </a:pPr>
            <a:r>
              <a:rPr lang="en-US" sz="7000">
                <a:solidFill>
                  <a:srgbClr val="000000"/>
                </a:solidFill>
                <a:latin typeface="Saira"/>
                <a:ea typeface="Saira"/>
                <a:cs typeface="Saira"/>
                <a:sym typeface="Saira"/>
              </a:rPr>
              <a:t>CÁC MÔ HÌNH LLM TÀI CHÍNH</a:t>
            </a:r>
          </a:p>
        </p:txBody>
      </p:sp>
      <p:sp>
        <p:nvSpPr>
          <p:cNvPr name="Freeform 5" id="5"/>
          <p:cNvSpPr/>
          <p:nvPr/>
        </p:nvSpPr>
        <p:spPr>
          <a:xfrm flipH="false" flipV="false" rot="0">
            <a:off x="1028700" y="3026187"/>
            <a:ext cx="244005" cy="189437"/>
          </a:xfrm>
          <a:custGeom>
            <a:avLst/>
            <a:gdLst/>
            <a:ahLst/>
            <a:cxnLst/>
            <a:rect r="r" b="b" t="t" l="l"/>
            <a:pathLst>
              <a:path h="189437" w="244005">
                <a:moveTo>
                  <a:pt x="0" y="0"/>
                </a:moveTo>
                <a:lnTo>
                  <a:pt x="244005" y="0"/>
                </a:lnTo>
                <a:lnTo>
                  <a:pt x="244005" y="189437"/>
                </a:lnTo>
                <a:lnTo>
                  <a:pt x="0" y="1894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5690570" y="3026187"/>
            <a:ext cx="244005" cy="189437"/>
          </a:xfrm>
          <a:custGeom>
            <a:avLst/>
            <a:gdLst/>
            <a:ahLst/>
            <a:cxnLst/>
            <a:rect r="r" b="b" t="t" l="l"/>
            <a:pathLst>
              <a:path h="189437" w="244005">
                <a:moveTo>
                  <a:pt x="0" y="0"/>
                </a:moveTo>
                <a:lnTo>
                  <a:pt x="244006" y="0"/>
                </a:lnTo>
                <a:lnTo>
                  <a:pt x="244006" y="189437"/>
                </a:lnTo>
                <a:lnTo>
                  <a:pt x="0" y="1894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7" id="7"/>
          <p:cNvSpPr/>
          <p:nvPr/>
        </p:nvSpPr>
        <p:spPr>
          <a:xfrm>
            <a:off x="9327575" y="9253538"/>
            <a:ext cx="7931725" cy="0"/>
          </a:xfrm>
          <a:prstGeom prst="line">
            <a:avLst/>
          </a:prstGeom>
          <a:ln cap="flat" w="9525">
            <a:solidFill>
              <a:srgbClr val="000000"/>
            </a:solidFill>
            <a:prstDash val="solid"/>
            <a:headEnd type="none" len="sm" w="sm"/>
            <a:tailEnd type="none" len="sm" w="sm"/>
          </a:ln>
        </p:spPr>
      </p:sp>
      <p:sp>
        <p:nvSpPr>
          <p:cNvPr name="TextBox 8" id="8"/>
          <p:cNvSpPr txBox="true"/>
          <p:nvPr/>
        </p:nvSpPr>
        <p:spPr>
          <a:xfrm rot="0">
            <a:off x="1028700" y="1874194"/>
            <a:ext cx="3637005" cy="751205"/>
          </a:xfrm>
          <a:prstGeom prst="rect">
            <a:avLst/>
          </a:prstGeom>
        </p:spPr>
        <p:txBody>
          <a:bodyPr anchor="t" rtlCol="false" tIns="0" lIns="0" bIns="0" rIns="0">
            <a:spAutoFit/>
          </a:bodyPr>
          <a:lstStyle/>
          <a:p>
            <a:pPr algn="just">
              <a:lnSpc>
                <a:spcPts val="2080"/>
              </a:lnSpc>
            </a:pPr>
            <a:r>
              <a:rPr lang="en-US" sz="1600" spc="-64">
                <a:solidFill>
                  <a:srgbClr val="000000"/>
                </a:solidFill>
                <a:latin typeface="Saira"/>
                <a:ea typeface="Saira"/>
                <a:cs typeface="Saira"/>
                <a:sym typeface="Saira"/>
              </a:rPr>
              <a:t>mô hình đóng dựa trên BLOOM, được huấn luyện với nhiều tập dữ liệu tài chính, bao phủ rộng rãi lĩnh vực tài chính.</a:t>
            </a:r>
          </a:p>
        </p:txBody>
      </p:sp>
      <p:sp>
        <p:nvSpPr>
          <p:cNvPr name="TextBox 9" id="9"/>
          <p:cNvSpPr txBox="true"/>
          <p:nvPr/>
        </p:nvSpPr>
        <p:spPr>
          <a:xfrm rot="0">
            <a:off x="1028700" y="1207564"/>
            <a:ext cx="3492583" cy="616585"/>
          </a:xfrm>
          <a:prstGeom prst="rect">
            <a:avLst/>
          </a:prstGeom>
        </p:spPr>
        <p:txBody>
          <a:bodyPr anchor="t" rtlCol="false" tIns="0" lIns="0" bIns="0" rIns="0">
            <a:spAutoFit/>
          </a:bodyPr>
          <a:lstStyle/>
          <a:p>
            <a:pPr algn="l">
              <a:lnSpc>
                <a:spcPts val="4339"/>
              </a:lnSpc>
              <a:spcBef>
                <a:spcPct val="0"/>
              </a:spcBef>
            </a:pPr>
            <a:r>
              <a:rPr lang="en-US" b="true" sz="3099">
                <a:solidFill>
                  <a:srgbClr val="000000"/>
                </a:solidFill>
                <a:latin typeface="Agrandir Grand Medium"/>
                <a:ea typeface="Agrandir Grand Medium"/>
                <a:cs typeface="Agrandir Grand Medium"/>
                <a:sym typeface="Agrandir Grand Medium"/>
              </a:rPr>
              <a:t>BLOOMBERT</a:t>
            </a:r>
          </a:p>
        </p:txBody>
      </p:sp>
      <p:sp>
        <p:nvSpPr>
          <p:cNvPr name="TextBox 10" id="10"/>
          <p:cNvSpPr txBox="true"/>
          <p:nvPr/>
        </p:nvSpPr>
        <p:spPr>
          <a:xfrm rot="0">
            <a:off x="5690570" y="1874194"/>
            <a:ext cx="3637005" cy="1008380"/>
          </a:xfrm>
          <a:prstGeom prst="rect">
            <a:avLst/>
          </a:prstGeom>
        </p:spPr>
        <p:txBody>
          <a:bodyPr anchor="t" rtlCol="false" tIns="0" lIns="0" bIns="0" rIns="0">
            <a:spAutoFit/>
          </a:bodyPr>
          <a:lstStyle/>
          <a:p>
            <a:pPr algn="just">
              <a:lnSpc>
                <a:spcPts val="2080"/>
              </a:lnSpc>
            </a:pPr>
            <a:r>
              <a:rPr lang="en-US" sz="1600" spc="-64">
                <a:solidFill>
                  <a:srgbClr val="000000"/>
                </a:solidFill>
                <a:latin typeface="Saira"/>
                <a:ea typeface="Saira"/>
                <a:cs typeface="Saira"/>
                <a:sym typeface="Saira"/>
              </a:rPr>
              <a:t>mô hình chuyên phân tích cảm xúc tài chính, với chưa đến 1 tỷ tham số, được tinh chỉnh từ một tập dữ liệu tài chính phong phú.</a:t>
            </a:r>
          </a:p>
        </p:txBody>
      </p:sp>
      <p:sp>
        <p:nvSpPr>
          <p:cNvPr name="TextBox 11" id="11"/>
          <p:cNvSpPr txBox="true"/>
          <p:nvPr/>
        </p:nvSpPr>
        <p:spPr>
          <a:xfrm rot="0">
            <a:off x="5690570" y="1207564"/>
            <a:ext cx="3492583" cy="616585"/>
          </a:xfrm>
          <a:prstGeom prst="rect">
            <a:avLst/>
          </a:prstGeom>
        </p:spPr>
        <p:txBody>
          <a:bodyPr anchor="t" rtlCol="false" tIns="0" lIns="0" bIns="0" rIns="0">
            <a:spAutoFit/>
          </a:bodyPr>
          <a:lstStyle/>
          <a:p>
            <a:pPr algn="l">
              <a:lnSpc>
                <a:spcPts val="4339"/>
              </a:lnSpc>
              <a:spcBef>
                <a:spcPct val="0"/>
              </a:spcBef>
            </a:pPr>
            <a:r>
              <a:rPr lang="en-US" b="true" sz="3099">
                <a:solidFill>
                  <a:srgbClr val="000000"/>
                </a:solidFill>
                <a:latin typeface="Agrandir Grand Medium"/>
                <a:ea typeface="Agrandir Grand Medium"/>
                <a:cs typeface="Agrandir Grand Medium"/>
                <a:sym typeface="Agrandir Grand Medium"/>
              </a:rPr>
              <a:t>FINBERT</a:t>
            </a:r>
          </a:p>
        </p:txBody>
      </p:sp>
      <p:grpSp>
        <p:nvGrpSpPr>
          <p:cNvPr name="Group 12" id="12"/>
          <p:cNvGrpSpPr/>
          <p:nvPr/>
        </p:nvGrpSpPr>
        <p:grpSpPr>
          <a:xfrm rot="0">
            <a:off x="10499150" y="1019175"/>
            <a:ext cx="6863436" cy="6204546"/>
            <a:chOff x="0" y="0"/>
            <a:chExt cx="6350000" cy="5740400"/>
          </a:xfrm>
        </p:grpSpPr>
        <p:sp>
          <p:nvSpPr>
            <p:cNvPr name="Freeform 13" id="13"/>
            <p:cNvSpPr/>
            <p:nvPr/>
          </p:nvSpPr>
          <p:spPr>
            <a:xfrm flipH="false" flipV="false" rot="0">
              <a:off x="0" y="0"/>
              <a:ext cx="6351270" cy="5741670"/>
            </a:xfrm>
            <a:custGeom>
              <a:avLst/>
              <a:gdLst/>
              <a:ahLst/>
              <a:cxnLst/>
              <a:rect r="r" b="b" t="t" l="l"/>
              <a:pathLst>
                <a:path h="5741670" w="6351270">
                  <a:moveTo>
                    <a:pt x="0" y="542290"/>
                  </a:moveTo>
                  <a:lnTo>
                    <a:pt x="0" y="2392680"/>
                  </a:lnTo>
                  <a:cubicBezTo>
                    <a:pt x="0" y="2691130"/>
                    <a:pt x="242570" y="2933700"/>
                    <a:pt x="542290" y="2933700"/>
                  </a:cubicBezTo>
                  <a:lnTo>
                    <a:pt x="1148080" y="2933700"/>
                  </a:lnTo>
                  <a:cubicBezTo>
                    <a:pt x="1447800" y="2933700"/>
                    <a:pt x="1690370" y="3176270"/>
                    <a:pt x="1690370" y="3475990"/>
                  </a:cubicBezTo>
                  <a:lnTo>
                    <a:pt x="1690370" y="5199380"/>
                  </a:lnTo>
                  <a:cubicBezTo>
                    <a:pt x="1690370" y="5499100"/>
                    <a:pt x="1932940" y="5741670"/>
                    <a:pt x="2232660" y="5741670"/>
                  </a:cubicBezTo>
                  <a:lnTo>
                    <a:pt x="3599180" y="5741670"/>
                  </a:lnTo>
                  <a:cubicBezTo>
                    <a:pt x="3735070" y="5741670"/>
                    <a:pt x="3867150" y="5689600"/>
                    <a:pt x="3967480" y="5598160"/>
                  </a:cubicBezTo>
                  <a:lnTo>
                    <a:pt x="6177280" y="3553460"/>
                  </a:lnTo>
                  <a:cubicBezTo>
                    <a:pt x="6287770" y="3450590"/>
                    <a:pt x="6351270" y="3307080"/>
                    <a:pt x="6351270" y="3155950"/>
                  </a:cubicBezTo>
                  <a:lnTo>
                    <a:pt x="6351270" y="542290"/>
                  </a:lnTo>
                  <a:cubicBezTo>
                    <a:pt x="6350000" y="242570"/>
                    <a:pt x="6107430" y="0"/>
                    <a:pt x="5807710" y="0"/>
                  </a:cubicBezTo>
                  <a:lnTo>
                    <a:pt x="542290" y="0"/>
                  </a:lnTo>
                  <a:cubicBezTo>
                    <a:pt x="242570" y="0"/>
                    <a:pt x="0" y="242570"/>
                    <a:pt x="0" y="542290"/>
                  </a:cubicBezTo>
                  <a:close/>
                </a:path>
              </a:pathLst>
            </a:custGeom>
            <a:blipFill>
              <a:blip r:embed="rId4"/>
              <a:stretch>
                <a:fillRect l="-16596" t="0" r="-44313" b="0"/>
              </a:stretch>
            </a:blipFill>
          </p:spPr>
        </p:sp>
      </p:grpSp>
      <p:sp>
        <p:nvSpPr>
          <p:cNvPr name="Freeform 14" id="14"/>
          <p:cNvSpPr/>
          <p:nvPr/>
        </p:nvSpPr>
        <p:spPr>
          <a:xfrm flipH="true" flipV="false" rot="0">
            <a:off x="15238018" y="7700150"/>
            <a:ext cx="2021282" cy="241930"/>
          </a:xfrm>
          <a:custGeom>
            <a:avLst/>
            <a:gdLst/>
            <a:ahLst/>
            <a:cxnLst/>
            <a:rect r="r" b="b" t="t" l="l"/>
            <a:pathLst>
              <a:path h="241930" w="2021282">
                <a:moveTo>
                  <a:pt x="2021282" y="0"/>
                </a:moveTo>
                <a:lnTo>
                  <a:pt x="0" y="0"/>
                </a:lnTo>
                <a:lnTo>
                  <a:pt x="0" y="241930"/>
                </a:lnTo>
                <a:lnTo>
                  <a:pt x="2021282" y="241930"/>
                </a:lnTo>
                <a:lnTo>
                  <a:pt x="2021282"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5" id="15"/>
          <p:cNvSpPr/>
          <p:nvPr/>
        </p:nvSpPr>
        <p:spPr>
          <a:xfrm>
            <a:off x="-1828230" y="670210"/>
            <a:ext cx="4576175" cy="0"/>
          </a:xfrm>
          <a:prstGeom prst="line">
            <a:avLst/>
          </a:prstGeom>
          <a:ln cap="flat" w="9525">
            <a:solidFill>
              <a:srgbClr val="000000"/>
            </a:solidFill>
            <a:prstDash val="solid"/>
            <a:headEnd type="none" len="sm" w="sm"/>
            <a:tailEnd type="none" len="sm" w="sm"/>
          </a:ln>
        </p:spPr>
      </p:sp>
      <p:sp>
        <p:nvSpPr>
          <p:cNvPr name="TextBox 16" id="16"/>
          <p:cNvSpPr txBox="true"/>
          <p:nvPr/>
        </p:nvSpPr>
        <p:spPr>
          <a:xfrm rot="0">
            <a:off x="-1941712" y="363505"/>
            <a:ext cx="6428834" cy="306704"/>
          </a:xfrm>
          <a:prstGeom prst="rect">
            <a:avLst/>
          </a:prstGeom>
        </p:spPr>
        <p:txBody>
          <a:bodyPr anchor="t" rtlCol="false" tIns="0" lIns="0" bIns="0" rIns="0">
            <a:spAutoFit/>
          </a:bodyPr>
          <a:lstStyle/>
          <a:p>
            <a:pPr algn="ctr">
              <a:lnSpc>
                <a:spcPts val="2520"/>
              </a:lnSpc>
              <a:spcBef>
                <a:spcPct val="0"/>
              </a:spcBef>
            </a:pPr>
            <a:r>
              <a:rPr lang="en-US" b="true" sz="1800">
                <a:solidFill>
                  <a:srgbClr val="000000"/>
                </a:solidFill>
                <a:latin typeface="Saira Medium"/>
                <a:ea typeface="Saira Medium"/>
                <a:cs typeface="Saira Medium"/>
                <a:sym typeface="Saira Medium"/>
              </a:rPr>
              <a:t>GIỚI THIỆU</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AutoShape 2" id="2"/>
          <p:cNvSpPr/>
          <p:nvPr/>
        </p:nvSpPr>
        <p:spPr>
          <a:xfrm>
            <a:off x="1028700" y="1019175"/>
            <a:ext cx="3637005" cy="0"/>
          </a:xfrm>
          <a:prstGeom prst="line">
            <a:avLst/>
          </a:prstGeom>
          <a:ln cap="flat" w="9525">
            <a:solidFill>
              <a:srgbClr val="000000"/>
            </a:solidFill>
            <a:prstDash val="solid"/>
            <a:headEnd type="none" len="sm" w="sm"/>
            <a:tailEnd type="none" len="sm" w="sm"/>
          </a:ln>
        </p:spPr>
      </p:sp>
      <p:sp>
        <p:nvSpPr>
          <p:cNvPr name="AutoShape 3" id="3"/>
          <p:cNvSpPr/>
          <p:nvPr/>
        </p:nvSpPr>
        <p:spPr>
          <a:xfrm>
            <a:off x="5690570" y="1023938"/>
            <a:ext cx="3637005" cy="0"/>
          </a:xfrm>
          <a:prstGeom prst="line">
            <a:avLst/>
          </a:prstGeom>
          <a:ln cap="flat" w="9525">
            <a:solidFill>
              <a:srgbClr val="000000"/>
            </a:solidFill>
            <a:prstDash val="solid"/>
            <a:headEnd type="none" len="sm" w="sm"/>
            <a:tailEnd type="none" len="sm" w="sm"/>
          </a:ln>
        </p:spPr>
      </p:sp>
      <p:sp>
        <p:nvSpPr>
          <p:cNvPr name="TextBox 4" id="4"/>
          <p:cNvSpPr txBox="true"/>
          <p:nvPr/>
        </p:nvSpPr>
        <p:spPr>
          <a:xfrm rot="0">
            <a:off x="1028700" y="7890650"/>
            <a:ext cx="10631163" cy="1676406"/>
          </a:xfrm>
          <a:prstGeom prst="rect">
            <a:avLst/>
          </a:prstGeom>
        </p:spPr>
        <p:txBody>
          <a:bodyPr anchor="t" rtlCol="false" tIns="0" lIns="0" bIns="0" rIns="0">
            <a:spAutoFit/>
          </a:bodyPr>
          <a:lstStyle/>
          <a:p>
            <a:pPr algn="l">
              <a:lnSpc>
                <a:spcPts val="6300"/>
              </a:lnSpc>
            </a:pPr>
            <a:r>
              <a:rPr lang="en-US" sz="7000">
                <a:solidFill>
                  <a:srgbClr val="000000"/>
                </a:solidFill>
                <a:latin typeface="Saira"/>
                <a:ea typeface="Saira"/>
                <a:cs typeface="Saira"/>
                <a:sym typeface="Saira"/>
              </a:rPr>
              <a:t>CÁC MÔ HÌNH LLM TÀI CHÍNH</a:t>
            </a:r>
          </a:p>
        </p:txBody>
      </p:sp>
      <p:sp>
        <p:nvSpPr>
          <p:cNvPr name="Freeform 5" id="5"/>
          <p:cNvSpPr/>
          <p:nvPr/>
        </p:nvSpPr>
        <p:spPr>
          <a:xfrm flipH="false" flipV="false" rot="0">
            <a:off x="1028700" y="3026187"/>
            <a:ext cx="244005" cy="189437"/>
          </a:xfrm>
          <a:custGeom>
            <a:avLst/>
            <a:gdLst/>
            <a:ahLst/>
            <a:cxnLst/>
            <a:rect r="r" b="b" t="t" l="l"/>
            <a:pathLst>
              <a:path h="189437" w="244005">
                <a:moveTo>
                  <a:pt x="0" y="0"/>
                </a:moveTo>
                <a:lnTo>
                  <a:pt x="244005" y="0"/>
                </a:lnTo>
                <a:lnTo>
                  <a:pt x="244005" y="189437"/>
                </a:lnTo>
                <a:lnTo>
                  <a:pt x="0" y="1894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5690570" y="3026187"/>
            <a:ext cx="244005" cy="189437"/>
          </a:xfrm>
          <a:custGeom>
            <a:avLst/>
            <a:gdLst/>
            <a:ahLst/>
            <a:cxnLst/>
            <a:rect r="r" b="b" t="t" l="l"/>
            <a:pathLst>
              <a:path h="189437" w="244005">
                <a:moveTo>
                  <a:pt x="0" y="0"/>
                </a:moveTo>
                <a:lnTo>
                  <a:pt x="244006" y="0"/>
                </a:lnTo>
                <a:lnTo>
                  <a:pt x="244006" y="189437"/>
                </a:lnTo>
                <a:lnTo>
                  <a:pt x="0" y="1894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false" rot="0">
            <a:off x="15238018" y="7700150"/>
            <a:ext cx="2021282" cy="241930"/>
          </a:xfrm>
          <a:custGeom>
            <a:avLst/>
            <a:gdLst/>
            <a:ahLst/>
            <a:cxnLst/>
            <a:rect r="r" b="b" t="t" l="l"/>
            <a:pathLst>
              <a:path h="241930" w="2021282">
                <a:moveTo>
                  <a:pt x="2021282" y="0"/>
                </a:moveTo>
                <a:lnTo>
                  <a:pt x="0" y="0"/>
                </a:lnTo>
                <a:lnTo>
                  <a:pt x="0" y="241930"/>
                </a:lnTo>
                <a:lnTo>
                  <a:pt x="2021282" y="241930"/>
                </a:lnTo>
                <a:lnTo>
                  <a:pt x="202128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8" id="8"/>
          <p:cNvSpPr/>
          <p:nvPr/>
        </p:nvSpPr>
        <p:spPr>
          <a:xfrm>
            <a:off x="10499150" y="1033462"/>
            <a:ext cx="3637005" cy="0"/>
          </a:xfrm>
          <a:prstGeom prst="line">
            <a:avLst/>
          </a:prstGeom>
          <a:ln cap="flat" w="9525">
            <a:solidFill>
              <a:srgbClr val="000000"/>
            </a:solidFill>
            <a:prstDash val="solid"/>
            <a:headEnd type="none" len="sm" w="sm"/>
            <a:tailEnd type="none" len="sm" w="sm"/>
          </a:ln>
        </p:spPr>
      </p:sp>
      <p:sp>
        <p:nvSpPr>
          <p:cNvPr name="Freeform 9" id="9"/>
          <p:cNvSpPr/>
          <p:nvPr/>
        </p:nvSpPr>
        <p:spPr>
          <a:xfrm flipH="false" flipV="false" rot="0">
            <a:off x="10499150" y="3040475"/>
            <a:ext cx="244005" cy="189437"/>
          </a:xfrm>
          <a:custGeom>
            <a:avLst/>
            <a:gdLst/>
            <a:ahLst/>
            <a:cxnLst/>
            <a:rect r="r" b="b" t="t" l="l"/>
            <a:pathLst>
              <a:path h="189437" w="244005">
                <a:moveTo>
                  <a:pt x="0" y="0"/>
                </a:moveTo>
                <a:lnTo>
                  <a:pt x="244005" y="0"/>
                </a:lnTo>
                <a:lnTo>
                  <a:pt x="244005" y="189437"/>
                </a:lnTo>
                <a:lnTo>
                  <a:pt x="0" y="1894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2917845" y="3889102"/>
            <a:ext cx="12530617" cy="2506123"/>
          </a:xfrm>
          <a:custGeom>
            <a:avLst/>
            <a:gdLst/>
            <a:ahLst/>
            <a:cxnLst/>
            <a:rect r="r" b="b" t="t" l="l"/>
            <a:pathLst>
              <a:path h="2506123" w="12530617">
                <a:moveTo>
                  <a:pt x="0" y="0"/>
                </a:moveTo>
                <a:lnTo>
                  <a:pt x="12530617" y="0"/>
                </a:lnTo>
                <a:lnTo>
                  <a:pt x="12530617" y="2506123"/>
                </a:lnTo>
                <a:lnTo>
                  <a:pt x="0" y="2506123"/>
                </a:lnTo>
                <a:lnTo>
                  <a:pt x="0" y="0"/>
                </a:lnTo>
                <a:close/>
              </a:path>
            </a:pathLst>
          </a:custGeom>
          <a:blipFill>
            <a:blip r:embed="rId6"/>
            <a:stretch>
              <a:fillRect l="0" t="0" r="0" b="0"/>
            </a:stretch>
          </a:blipFill>
          <a:ln cap="sq">
            <a:noFill/>
            <a:prstDash val="solid"/>
            <a:miter/>
          </a:ln>
        </p:spPr>
      </p:sp>
      <p:sp>
        <p:nvSpPr>
          <p:cNvPr name="TextBox 11" id="11"/>
          <p:cNvSpPr txBox="true"/>
          <p:nvPr/>
        </p:nvSpPr>
        <p:spPr>
          <a:xfrm rot="0">
            <a:off x="1028700" y="1874194"/>
            <a:ext cx="3637005" cy="751205"/>
          </a:xfrm>
          <a:prstGeom prst="rect">
            <a:avLst/>
          </a:prstGeom>
        </p:spPr>
        <p:txBody>
          <a:bodyPr anchor="t" rtlCol="false" tIns="0" lIns="0" bIns="0" rIns="0">
            <a:spAutoFit/>
          </a:bodyPr>
          <a:lstStyle/>
          <a:p>
            <a:pPr algn="just">
              <a:lnSpc>
                <a:spcPts val="2080"/>
              </a:lnSpc>
            </a:pPr>
            <a:r>
              <a:rPr lang="en-US" sz="1600" spc="-64">
                <a:solidFill>
                  <a:srgbClr val="000000"/>
                </a:solidFill>
                <a:latin typeface="Saira"/>
                <a:ea typeface="Saira"/>
                <a:cs typeface="Saira"/>
                <a:sym typeface="Saira"/>
              </a:rPr>
              <a:t>mô hình đóng dựa trên BLOOM, được huấn luyện với nhiều tập dữ liệu tài chính, bao phủ rộng rãi lĩnh vực tài chính.</a:t>
            </a:r>
          </a:p>
        </p:txBody>
      </p:sp>
      <p:sp>
        <p:nvSpPr>
          <p:cNvPr name="TextBox 12" id="12"/>
          <p:cNvSpPr txBox="true"/>
          <p:nvPr/>
        </p:nvSpPr>
        <p:spPr>
          <a:xfrm rot="0">
            <a:off x="1028700" y="1207564"/>
            <a:ext cx="3492583" cy="616585"/>
          </a:xfrm>
          <a:prstGeom prst="rect">
            <a:avLst/>
          </a:prstGeom>
        </p:spPr>
        <p:txBody>
          <a:bodyPr anchor="t" rtlCol="false" tIns="0" lIns="0" bIns="0" rIns="0">
            <a:spAutoFit/>
          </a:bodyPr>
          <a:lstStyle/>
          <a:p>
            <a:pPr algn="l">
              <a:lnSpc>
                <a:spcPts val="4339"/>
              </a:lnSpc>
              <a:spcBef>
                <a:spcPct val="0"/>
              </a:spcBef>
            </a:pPr>
            <a:r>
              <a:rPr lang="en-US" b="true" sz="3099">
                <a:solidFill>
                  <a:srgbClr val="000000"/>
                </a:solidFill>
                <a:latin typeface="Agrandir Grand Medium"/>
                <a:ea typeface="Agrandir Grand Medium"/>
                <a:cs typeface="Agrandir Grand Medium"/>
                <a:sym typeface="Agrandir Grand Medium"/>
              </a:rPr>
              <a:t>BLOOMBERT</a:t>
            </a:r>
          </a:p>
        </p:txBody>
      </p:sp>
      <p:sp>
        <p:nvSpPr>
          <p:cNvPr name="TextBox 13" id="13"/>
          <p:cNvSpPr txBox="true"/>
          <p:nvPr/>
        </p:nvSpPr>
        <p:spPr>
          <a:xfrm rot="0">
            <a:off x="5690570" y="1874194"/>
            <a:ext cx="3637005" cy="1008380"/>
          </a:xfrm>
          <a:prstGeom prst="rect">
            <a:avLst/>
          </a:prstGeom>
        </p:spPr>
        <p:txBody>
          <a:bodyPr anchor="t" rtlCol="false" tIns="0" lIns="0" bIns="0" rIns="0">
            <a:spAutoFit/>
          </a:bodyPr>
          <a:lstStyle/>
          <a:p>
            <a:pPr algn="just">
              <a:lnSpc>
                <a:spcPts val="2080"/>
              </a:lnSpc>
            </a:pPr>
            <a:r>
              <a:rPr lang="en-US" sz="1600" spc="-64">
                <a:solidFill>
                  <a:srgbClr val="000000"/>
                </a:solidFill>
                <a:latin typeface="Saira"/>
                <a:ea typeface="Saira"/>
                <a:cs typeface="Saira"/>
                <a:sym typeface="Saira"/>
              </a:rPr>
              <a:t>mô hình chuyên phân tích cảm xúc tài chính, với chưa đến 1 tỷ tham số, được tinh chỉnh từ một tập dữ liệu tài chính phong phú.</a:t>
            </a:r>
          </a:p>
        </p:txBody>
      </p:sp>
      <p:sp>
        <p:nvSpPr>
          <p:cNvPr name="TextBox 14" id="14"/>
          <p:cNvSpPr txBox="true"/>
          <p:nvPr/>
        </p:nvSpPr>
        <p:spPr>
          <a:xfrm rot="0">
            <a:off x="5690570" y="1207564"/>
            <a:ext cx="3492583" cy="616585"/>
          </a:xfrm>
          <a:prstGeom prst="rect">
            <a:avLst/>
          </a:prstGeom>
        </p:spPr>
        <p:txBody>
          <a:bodyPr anchor="t" rtlCol="false" tIns="0" lIns="0" bIns="0" rIns="0">
            <a:spAutoFit/>
          </a:bodyPr>
          <a:lstStyle/>
          <a:p>
            <a:pPr algn="l">
              <a:lnSpc>
                <a:spcPts val="4339"/>
              </a:lnSpc>
              <a:spcBef>
                <a:spcPct val="0"/>
              </a:spcBef>
            </a:pPr>
            <a:r>
              <a:rPr lang="en-US" b="true" sz="3099">
                <a:solidFill>
                  <a:srgbClr val="000000"/>
                </a:solidFill>
                <a:latin typeface="Agrandir Grand Medium"/>
                <a:ea typeface="Agrandir Grand Medium"/>
                <a:cs typeface="Agrandir Grand Medium"/>
                <a:sym typeface="Agrandir Grand Medium"/>
              </a:rPr>
              <a:t>FINBERT</a:t>
            </a:r>
          </a:p>
        </p:txBody>
      </p:sp>
      <p:sp>
        <p:nvSpPr>
          <p:cNvPr name="TextBox 15" id="15"/>
          <p:cNvSpPr txBox="true"/>
          <p:nvPr/>
        </p:nvSpPr>
        <p:spPr>
          <a:xfrm rot="0">
            <a:off x="10499150" y="1888482"/>
            <a:ext cx="3637005" cy="1008380"/>
          </a:xfrm>
          <a:prstGeom prst="rect">
            <a:avLst/>
          </a:prstGeom>
        </p:spPr>
        <p:txBody>
          <a:bodyPr anchor="t" rtlCol="false" tIns="0" lIns="0" bIns="0" rIns="0">
            <a:spAutoFit/>
          </a:bodyPr>
          <a:lstStyle/>
          <a:p>
            <a:pPr algn="just">
              <a:lnSpc>
                <a:spcPts val="2080"/>
              </a:lnSpc>
            </a:pPr>
            <a:r>
              <a:rPr lang="en-US" sz="1600" spc="-64">
                <a:solidFill>
                  <a:srgbClr val="000000"/>
                </a:solidFill>
                <a:latin typeface="Saira"/>
                <a:ea typeface="Saira"/>
                <a:cs typeface="Saira"/>
                <a:sym typeface="Saira"/>
              </a:rPr>
              <a:t>một bộ chuẩn đánh giá và tập dữ liệu hướng dẫn, chỉ tập trung vào đánh giá các mô hình dựa trên Llama, không xét đến các LLM mã nguồn mở khác.</a:t>
            </a:r>
          </a:p>
        </p:txBody>
      </p:sp>
      <p:sp>
        <p:nvSpPr>
          <p:cNvPr name="TextBox 16" id="16"/>
          <p:cNvSpPr txBox="true"/>
          <p:nvPr/>
        </p:nvSpPr>
        <p:spPr>
          <a:xfrm rot="0">
            <a:off x="10499150" y="1221852"/>
            <a:ext cx="3492583" cy="616585"/>
          </a:xfrm>
          <a:prstGeom prst="rect">
            <a:avLst/>
          </a:prstGeom>
        </p:spPr>
        <p:txBody>
          <a:bodyPr anchor="t" rtlCol="false" tIns="0" lIns="0" bIns="0" rIns="0">
            <a:spAutoFit/>
          </a:bodyPr>
          <a:lstStyle/>
          <a:p>
            <a:pPr algn="l">
              <a:lnSpc>
                <a:spcPts val="4339"/>
              </a:lnSpc>
              <a:spcBef>
                <a:spcPct val="0"/>
              </a:spcBef>
            </a:pPr>
            <a:r>
              <a:rPr lang="en-US" b="true" sz="3099">
                <a:solidFill>
                  <a:srgbClr val="000000"/>
                </a:solidFill>
                <a:latin typeface="Agrandir Grand Medium"/>
                <a:ea typeface="Agrandir Grand Medium"/>
                <a:cs typeface="Agrandir Grand Medium"/>
                <a:sym typeface="Agrandir Grand Medium"/>
              </a:rPr>
              <a:t>PIXIU</a:t>
            </a:r>
          </a:p>
        </p:txBody>
      </p:sp>
      <p:sp>
        <p:nvSpPr>
          <p:cNvPr name="AutoShape 17" id="17"/>
          <p:cNvSpPr/>
          <p:nvPr/>
        </p:nvSpPr>
        <p:spPr>
          <a:xfrm>
            <a:off x="9327575" y="9253538"/>
            <a:ext cx="7931725" cy="0"/>
          </a:xfrm>
          <a:prstGeom prst="line">
            <a:avLst/>
          </a:prstGeom>
          <a:ln cap="flat" w="9525">
            <a:solidFill>
              <a:srgbClr val="000000"/>
            </a:solidFill>
            <a:prstDash val="solid"/>
            <a:headEnd type="none" len="sm" w="sm"/>
            <a:tailEnd type="none" len="sm" w="sm"/>
          </a:ln>
        </p:spPr>
      </p:sp>
      <p:sp>
        <p:nvSpPr>
          <p:cNvPr name="AutoShape 18" id="18"/>
          <p:cNvSpPr/>
          <p:nvPr/>
        </p:nvSpPr>
        <p:spPr>
          <a:xfrm>
            <a:off x="-1828230" y="670210"/>
            <a:ext cx="4576175" cy="0"/>
          </a:xfrm>
          <a:prstGeom prst="line">
            <a:avLst/>
          </a:prstGeom>
          <a:ln cap="flat" w="9525">
            <a:solidFill>
              <a:srgbClr val="000000"/>
            </a:solidFill>
            <a:prstDash val="solid"/>
            <a:headEnd type="none" len="sm" w="sm"/>
            <a:tailEnd type="none" len="sm" w="sm"/>
          </a:ln>
        </p:spPr>
      </p:sp>
      <p:sp>
        <p:nvSpPr>
          <p:cNvPr name="TextBox 19" id="19"/>
          <p:cNvSpPr txBox="true"/>
          <p:nvPr/>
        </p:nvSpPr>
        <p:spPr>
          <a:xfrm rot="0">
            <a:off x="-1941712" y="363505"/>
            <a:ext cx="6428834" cy="306704"/>
          </a:xfrm>
          <a:prstGeom prst="rect">
            <a:avLst/>
          </a:prstGeom>
        </p:spPr>
        <p:txBody>
          <a:bodyPr anchor="t" rtlCol="false" tIns="0" lIns="0" bIns="0" rIns="0">
            <a:spAutoFit/>
          </a:bodyPr>
          <a:lstStyle/>
          <a:p>
            <a:pPr algn="ctr">
              <a:lnSpc>
                <a:spcPts val="2520"/>
              </a:lnSpc>
              <a:spcBef>
                <a:spcPct val="0"/>
              </a:spcBef>
            </a:pPr>
            <a:r>
              <a:rPr lang="en-US" b="true" sz="1800">
                <a:solidFill>
                  <a:srgbClr val="000000"/>
                </a:solidFill>
                <a:latin typeface="Saira Medium"/>
                <a:ea typeface="Saira Medium"/>
                <a:cs typeface="Saira Medium"/>
                <a:sym typeface="Saira Medium"/>
              </a:rPr>
              <a:t>GIỚI THIỆU</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AutoShape 2" id="2"/>
          <p:cNvSpPr/>
          <p:nvPr/>
        </p:nvSpPr>
        <p:spPr>
          <a:xfrm>
            <a:off x="1028700" y="1019175"/>
            <a:ext cx="3637005" cy="0"/>
          </a:xfrm>
          <a:prstGeom prst="line">
            <a:avLst/>
          </a:prstGeom>
          <a:ln cap="flat" w="9525">
            <a:solidFill>
              <a:srgbClr val="000000"/>
            </a:solidFill>
            <a:prstDash val="solid"/>
            <a:headEnd type="none" len="sm" w="sm"/>
            <a:tailEnd type="none" len="sm" w="sm"/>
          </a:ln>
        </p:spPr>
      </p:sp>
      <p:sp>
        <p:nvSpPr>
          <p:cNvPr name="AutoShape 3" id="3"/>
          <p:cNvSpPr/>
          <p:nvPr/>
        </p:nvSpPr>
        <p:spPr>
          <a:xfrm>
            <a:off x="5690570" y="1023938"/>
            <a:ext cx="3637005" cy="0"/>
          </a:xfrm>
          <a:prstGeom prst="line">
            <a:avLst/>
          </a:prstGeom>
          <a:ln cap="flat" w="9525">
            <a:solidFill>
              <a:srgbClr val="000000"/>
            </a:solidFill>
            <a:prstDash val="solid"/>
            <a:headEnd type="none" len="sm" w="sm"/>
            <a:tailEnd type="none" len="sm" w="sm"/>
          </a:ln>
        </p:spPr>
      </p:sp>
      <p:sp>
        <p:nvSpPr>
          <p:cNvPr name="TextBox 4" id="4"/>
          <p:cNvSpPr txBox="true"/>
          <p:nvPr/>
        </p:nvSpPr>
        <p:spPr>
          <a:xfrm rot="0">
            <a:off x="1028700" y="7890650"/>
            <a:ext cx="10631163" cy="1676406"/>
          </a:xfrm>
          <a:prstGeom prst="rect">
            <a:avLst/>
          </a:prstGeom>
        </p:spPr>
        <p:txBody>
          <a:bodyPr anchor="t" rtlCol="false" tIns="0" lIns="0" bIns="0" rIns="0">
            <a:spAutoFit/>
          </a:bodyPr>
          <a:lstStyle/>
          <a:p>
            <a:pPr algn="l">
              <a:lnSpc>
                <a:spcPts val="6300"/>
              </a:lnSpc>
            </a:pPr>
            <a:r>
              <a:rPr lang="en-US" sz="7000">
                <a:solidFill>
                  <a:srgbClr val="000000"/>
                </a:solidFill>
                <a:latin typeface="Saira"/>
                <a:ea typeface="Saira"/>
                <a:cs typeface="Saira"/>
                <a:sym typeface="Saira"/>
              </a:rPr>
              <a:t>CÁC MÔ HÌNH LLM TÀI CHÍNH</a:t>
            </a:r>
          </a:p>
        </p:txBody>
      </p:sp>
      <p:sp>
        <p:nvSpPr>
          <p:cNvPr name="Freeform 5" id="5"/>
          <p:cNvSpPr/>
          <p:nvPr/>
        </p:nvSpPr>
        <p:spPr>
          <a:xfrm flipH="false" flipV="false" rot="0">
            <a:off x="1028700" y="3026187"/>
            <a:ext cx="244005" cy="189437"/>
          </a:xfrm>
          <a:custGeom>
            <a:avLst/>
            <a:gdLst/>
            <a:ahLst/>
            <a:cxnLst/>
            <a:rect r="r" b="b" t="t" l="l"/>
            <a:pathLst>
              <a:path h="189437" w="244005">
                <a:moveTo>
                  <a:pt x="0" y="0"/>
                </a:moveTo>
                <a:lnTo>
                  <a:pt x="244005" y="0"/>
                </a:lnTo>
                <a:lnTo>
                  <a:pt x="244005" y="189437"/>
                </a:lnTo>
                <a:lnTo>
                  <a:pt x="0" y="1894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5690570" y="3026187"/>
            <a:ext cx="244005" cy="189437"/>
          </a:xfrm>
          <a:custGeom>
            <a:avLst/>
            <a:gdLst/>
            <a:ahLst/>
            <a:cxnLst/>
            <a:rect r="r" b="b" t="t" l="l"/>
            <a:pathLst>
              <a:path h="189437" w="244005">
                <a:moveTo>
                  <a:pt x="0" y="0"/>
                </a:moveTo>
                <a:lnTo>
                  <a:pt x="244006" y="0"/>
                </a:lnTo>
                <a:lnTo>
                  <a:pt x="244006" y="189437"/>
                </a:lnTo>
                <a:lnTo>
                  <a:pt x="0" y="1894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7" id="7"/>
          <p:cNvSpPr/>
          <p:nvPr/>
        </p:nvSpPr>
        <p:spPr>
          <a:xfrm>
            <a:off x="9327575" y="9253538"/>
            <a:ext cx="7931725" cy="0"/>
          </a:xfrm>
          <a:prstGeom prst="line">
            <a:avLst/>
          </a:prstGeom>
          <a:ln cap="flat" w="9525">
            <a:solidFill>
              <a:srgbClr val="000000"/>
            </a:solidFill>
            <a:prstDash val="solid"/>
            <a:headEnd type="none" len="sm" w="sm"/>
            <a:tailEnd type="none" len="sm" w="sm"/>
          </a:ln>
        </p:spPr>
      </p:sp>
      <p:sp>
        <p:nvSpPr>
          <p:cNvPr name="Freeform 8" id="8"/>
          <p:cNvSpPr/>
          <p:nvPr/>
        </p:nvSpPr>
        <p:spPr>
          <a:xfrm flipH="true" flipV="false" rot="0">
            <a:off x="15238018" y="7700150"/>
            <a:ext cx="2021282" cy="241930"/>
          </a:xfrm>
          <a:custGeom>
            <a:avLst/>
            <a:gdLst/>
            <a:ahLst/>
            <a:cxnLst/>
            <a:rect r="r" b="b" t="t" l="l"/>
            <a:pathLst>
              <a:path h="241930" w="2021282">
                <a:moveTo>
                  <a:pt x="2021282" y="0"/>
                </a:moveTo>
                <a:lnTo>
                  <a:pt x="0" y="0"/>
                </a:lnTo>
                <a:lnTo>
                  <a:pt x="0" y="241930"/>
                </a:lnTo>
                <a:lnTo>
                  <a:pt x="2021282" y="241930"/>
                </a:lnTo>
                <a:lnTo>
                  <a:pt x="202128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9" id="9"/>
          <p:cNvSpPr/>
          <p:nvPr/>
        </p:nvSpPr>
        <p:spPr>
          <a:xfrm>
            <a:off x="10499150" y="1033462"/>
            <a:ext cx="3637005" cy="0"/>
          </a:xfrm>
          <a:prstGeom prst="line">
            <a:avLst/>
          </a:prstGeom>
          <a:ln cap="flat" w="9525">
            <a:solidFill>
              <a:srgbClr val="000000"/>
            </a:solidFill>
            <a:prstDash val="solid"/>
            <a:headEnd type="none" len="sm" w="sm"/>
            <a:tailEnd type="none" len="sm" w="sm"/>
          </a:ln>
        </p:spPr>
      </p:sp>
      <p:sp>
        <p:nvSpPr>
          <p:cNvPr name="Freeform 10" id="10"/>
          <p:cNvSpPr/>
          <p:nvPr/>
        </p:nvSpPr>
        <p:spPr>
          <a:xfrm flipH="false" flipV="false" rot="0">
            <a:off x="10499150" y="3040475"/>
            <a:ext cx="244005" cy="189437"/>
          </a:xfrm>
          <a:custGeom>
            <a:avLst/>
            <a:gdLst/>
            <a:ahLst/>
            <a:cxnLst/>
            <a:rect r="r" b="b" t="t" l="l"/>
            <a:pathLst>
              <a:path h="189437" w="244005">
                <a:moveTo>
                  <a:pt x="0" y="0"/>
                </a:moveTo>
                <a:lnTo>
                  <a:pt x="244005" y="0"/>
                </a:lnTo>
                <a:lnTo>
                  <a:pt x="244005" y="189437"/>
                </a:lnTo>
                <a:lnTo>
                  <a:pt x="0" y="1894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1028700" y="1874194"/>
            <a:ext cx="3637005" cy="751205"/>
          </a:xfrm>
          <a:prstGeom prst="rect">
            <a:avLst/>
          </a:prstGeom>
        </p:spPr>
        <p:txBody>
          <a:bodyPr anchor="t" rtlCol="false" tIns="0" lIns="0" bIns="0" rIns="0">
            <a:spAutoFit/>
          </a:bodyPr>
          <a:lstStyle/>
          <a:p>
            <a:pPr algn="just">
              <a:lnSpc>
                <a:spcPts val="2080"/>
              </a:lnSpc>
            </a:pPr>
            <a:r>
              <a:rPr lang="en-US" sz="1600" spc="-64">
                <a:solidFill>
                  <a:srgbClr val="000000"/>
                </a:solidFill>
                <a:latin typeface="Saira"/>
                <a:ea typeface="Saira"/>
                <a:cs typeface="Saira"/>
                <a:sym typeface="Saira"/>
              </a:rPr>
              <a:t>mô hình đóng dựa trên BLOOM, được huấn luyện với nhiều tập dữ liệu tài chính, bao phủ rộng rãi lĩnh vực tài chính.</a:t>
            </a:r>
          </a:p>
        </p:txBody>
      </p:sp>
      <p:sp>
        <p:nvSpPr>
          <p:cNvPr name="TextBox 12" id="12"/>
          <p:cNvSpPr txBox="true"/>
          <p:nvPr/>
        </p:nvSpPr>
        <p:spPr>
          <a:xfrm rot="0">
            <a:off x="1028700" y="1207564"/>
            <a:ext cx="3492583" cy="616585"/>
          </a:xfrm>
          <a:prstGeom prst="rect">
            <a:avLst/>
          </a:prstGeom>
        </p:spPr>
        <p:txBody>
          <a:bodyPr anchor="t" rtlCol="false" tIns="0" lIns="0" bIns="0" rIns="0">
            <a:spAutoFit/>
          </a:bodyPr>
          <a:lstStyle/>
          <a:p>
            <a:pPr algn="l">
              <a:lnSpc>
                <a:spcPts val="4339"/>
              </a:lnSpc>
              <a:spcBef>
                <a:spcPct val="0"/>
              </a:spcBef>
            </a:pPr>
            <a:r>
              <a:rPr lang="en-US" b="true" sz="3099">
                <a:solidFill>
                  <a:srgbClr val="000000"/>
                </a:solidFill>
                <a:latin typeface="Agrandir Grand Medium"/>
                <a:ea typeface="Agrandir Grand Medium"/>
                <a:cs typeface="Agrandir Grand Medium"/>
                <a:sym typeface="Agrandir Grand Medium"/>
              </a:rPr>
              <a:t>BLOOMBERT</a:t>
            </a:r>
          </a:p>
        </p:txBody>
      </p:sp>
      <p:sp>
        <p:nvSpPr>
          <p:cNvPr name="TextBox 13" id="13"/>
          <p:cNvSpPr txBox="true"/>
          <p:nvPr/>
        </p:nvSpPr>
        <p:spPr>
          <a:xfrm rot="0">
            <a:off x="5690570" y="1874194"/>
            <a:ext cx="3637005" cy="1008380"/>
          </a:xfrm>
          <a:prstGeom prst="rect">
            <a:avLst/>
          </a:prstGeom>
        </p:spPr>
        <p:txBody>
          <a:bodyPr anchor="t" rtlCol="false" tIns="0" lIns="0" bIns="0" rIns="0">
            <a:spAutoFit/>
          </a:bodyPr>
          <a:lstStyle/>
          <a:p>
            <a:pPr algn="just">
              <a:lnSpc>
                <a:spcPts val="2080"/>
              </a:lnSpc>
            </a:pPr>
            <a:r>
              <a:rPr lang="en-US" sz="1600" spc="-64">
                <a:solidFill>
                  <a:srgbClr val="000000"/>
                </a:solidFill>
                <a:latin typeface="Saira"/>
                <a:ea typeface="Saira"/>
                <a:cs typeface="Saira"/>
                <a:sym typeface="Saira"/>
              </a:rPr>
              <a:t>mô hình chuyên phân tích cảm xúc tài chính, với chưa đến 1 tỷ tham số, được tinh chỉnh từ một tập dữ liệu tài chính phong phú.</a:t>
            </a:r>
          </a:p>
        </p:txBody>
      </p:sp>
      <p:sp>
        <p:nvSpPr>
          <p:cNvPr name="TextBox 14" id="14"/>
          <p:cNvSpPr txBox="true"/>
          <p:nvPr/>
        </p:nvSpPr>
        <p:spPr>
          <a:xfrm rot="0">
            <a:off x="5690570" y="1207564"/>
            <a:ext cx="3492583" cy="616585"/>
          </a:xfrm>
          <a:prstGeom prst="rect">
            <a:avLst/>
          </a:prstGeom>
        </p:spPr>
        <p:txBody>
          <a:bodyPr anchor="t" rtlCol="false" tIns="0" lIns="0" bIns="0" rIns="0">
            <a:spAutoFit/>
          </a:bodyPr>
          <a:lstStyle/>
          <a:p>
            <a:pPr algn="l">
              <a:lnSpc>
                <a:spcPts val="4339"/>
              </a:lnSpc>
              <a:spcBef>
                <a:spcPct val="0"/>
              </a:spcBef>
            </a:pPr>
            <a:r>
              <a:rPr lang="en-US" b="true" sz="3099">
                <a:solidFill>
                  <a:srgbClr val="000000"/>
                </a:solidFill>
                <a:latin typeface="Agrandir Grand Medium"/>
                <a:ea typeface="Agrandir Grand Medium"/>
                <a:cs typeface="Agrandir Grand Medium"/>
                <a:sym typeface="Agrandir Grand Medium"/>
              </a:rPr>
              <a:t>FINBERT</a:t>
            </a:r>
          </a:p>
        </p:txBody>
      </p:sp>
      <p:sp>
        <p:nvSpPr>
          <p:cNvPr name="TextBox 15" id="15"/>
          <p:cNvSpPr txBox="true"/>
          <p:nvPr/>
        </p:nvSpPr>
        <p:spPr>
          <a:xfrm rot="0">
            <a:off x="10499150" y="1888482"/>
            <a:ext cx="3637005" cy="1008380"/>
          </a:xfrm>
          <a:prstGeom prst="rect">
            <a:avLst/>
          </a:prstGeom>
        </p:spPr>
        <p:txBody>
          <a:bodyPr anchor="t" rtlCol="false" tIns="0" lIns="0" bIns="0" rIns="0">
            <a:spAutoFit/>
          </a:bodyPr>
          <a:lstStyle/>
          <a:p>
            <a:pPr algn="just">
              <a:lnSpc>
                <a:spcPts val="2080"/>
              </a:lnSpc>
            </a:pPr>
            <a:r>
              <a:rPr lang="en-US" sz="1600" spc="-64">
                <a:solidFill>
                  <a:srgbClr val="000000"/>
                </a:solidFill>
                <a:latin typeface="Saira"/>
                <a:ea typeface="Saira"/>
                <a:cs typeface="Saira"/>
                <a:sym typeface="Saira"/>
              </a:rPr>
              <a:t>một bộ chuẩn đánh giá và tập dữ liệu hướng dẫn, chỉ tập trung vào đánh giá các mô hình dựa trên Llama, không xét đến các LLM mã nguồn mở khác.</a:t>
            </a:r>
          </a:p>
        </p:txBody>
      </p:sp>
      <p:sp>
        <p:nvSpPr>
          <p:cNvPr name="TextBox 16" id="16"/>
          <p:cNvSpPr txBox="true"/>
          <p:nvPr/>
        </p:nvSpPr>
        <p:spPr>
          <a:xfrm rot="0">
            <a:off x="10499150" y="1221852"/>
            <a:ext cx="3492583" cy="616585"/>
          </a:xfrm>
          <a:prstGeom prst="rect">
            <a:avLst/>
          </a:prstGeom>
        </p:spPr>
        <p:txBody>
          <a:bodyPr anchor="t" rtlCol="false" tIns="0" lIns="0" bIns="0" rIns="0">
            <a:spAutoFit/>
          </a:bodyPr>
          <a:lstStyle/>
          <a:p>
            <a:pPr algn="l">
              <a:lnSpc>
                <a:spcPts val="4339"/>
              </a:lnSpc>
              <a:spcBef>
                <a:spcPct val="0"/>
              </a:spcBef>
            </a:pPr>
            <a:r>
              <a:rPr lang="en-US" b="true" sz="3099">
                <a:solidFill>
                  <a:srgbClr val="000000"/>
                </a:solidFill>
                <a:latin typeface="Agrandir Grand Medium"/>
                <a:ea typeface="Agrandir Grand Medium"/>
                <a:cs typeface="Agrandir Grand Medium"/>
                <a:sym typeface="Agrandir Grand Medium"/>
              </a:rPr>
              <a:t>PIXIU</a:t>
            </a:r>
          </a:p>
        </p:txBody>
      </p:sp>
      <p:sp>
        <p:nvSpPr>
          <p:cNvPr name="TextBox 17" id="17"/>
          <p:cNvSpPr txBox="true"/>
          <p:nvPr/>
        </p:nvSpPr>
        <p:spPr>
          <a:xfrm rot="0">
            <a:off x="10743155" y="4991100"/>
            <a:ext cx="3350895" cy="616585"/>
          </a:xfrm>
          <a:prstGeom prst="rect">
            <a:avLst/>
          </a:prstGeom>
        </p:spPr>
        <p:txBody>
          <a:bodyPr anchor="t" rtlCol="false" tIns="0" lIns="0" bIns="0" rIns="0">
            <a:spAutoFit/>
          </a:bodyPr>
          <a:lstStyle/>
          <a:p>
            <a:pPr algn="ctr">
              <a:lnSpc>
                <a:spcPts val="4339"/>
              </a:lnSpc>
              <a:spcBef>
                <a:spcPct val="0"/>
              </a:spcBef>
            </a:pPr>
            <a:r>
              <a:rPr lang="en-US" b="true" sz="3099">
                <a:solidFill>
                  <a:srgbClr val="000000"/>
                </a:solidFill>
                <a:latin typeface="Agrandir Grand Medium"/>
                <a:ea typeface="Agrandir Grand Medium"/>
                <a:cs typeface="Agrandir Grand Medium"/>
                <a:sym typeface="Agrandir Grand Medium"/>
              </a:rPr>
              <a:t>FINPT, FLUE, ... </a:t>
            </a:r>
          </a:p>
        </p:txBody>
      </p:sp>
      <p:sp>
        <p:nvSpPr>
          <p:cNvPr name="AutoShape 18" id="18"/>
          <p:cNvSpPr/>
          <p:nvPr/>
        </p:nvSpPr>
        <p:spPr>
          <a:xfrm>
            <a:off x="10499150" y="4899338"/>
            <a:ext cx="3637005" cy="0"/>
          </a:xfrm>
          <a:prstGeom prst="line">
            <a:avLst/>
          </a:prstGeom>
          <a:ln cap="flat" w="9525">
            <a:solidFill>
              <a:srgbClr val="000000"/>
            </a:solidFill>
            <a:prstDash val="solid"/>
            <a:headEnd type="none" len="sm" w="sm"/>
            <a:tailEnd type="none" len="sm" w="sm"/>
          </a:ln>
        </p:spPr>
      </p:sp>
      <p:sp>
        <p:nvSpPr>
          <p:cNvPr name="TextBox 19" id="19"/>
          <p:cNvSpPr txBox="true"/>
          <p:nvPr/>
        </p:nvSpPr>
        <p:spPr>
          <a:xfrm rot="0">
            <a:off x="10499150" y="5750560"/>
            <a:ext cx="3637005" cy="494030"/>
          </a:xfrm>
          <a:prstGeom prst="rect">
            <a:avLst/>
          </a:prstGeom>
        </p:spPr>
        <p:txBody>
          <a:bodyPr anchor="t" rtlCol="false" tIns="0" lIns="0" bIns="0" rIns="0">
            <a:spAutoFit/>
          </a:bodyPr>
          <a:lstStyle/>
          <a:p>
            <a:pPr algn="just">
              <a:lnSpc>
                <a:spcPts val="2080"/>
              </a:lnSpc>
            </a:pPr>
            <a:r>
              <a:rPr lang="en-US" sz="1600" spc="-64">
                <a:solidFill>
                  <a:srgbClr val="000000"/>
                </a:solidFill>
                <a:latin typeface="Saira"/>
                <a:ea typeface="Saira"/>
                <a:cs typeface="Saira"/>
                <a:sym typeface="Saira"/>
              </a:rPr>
              <a:t>Những mô hình ngôn ngữ lớn về tài chính khác</a:t>
            </a:r>
          </a:p>
        </p:txBody>
      </p:sp>
      <p:sp>
        <p:nvSpPr>
          <p:cNvPr name="Freeform 20" id="20"/>
          <p:cNvSpPr/>
          <p:nvPr/>
        </p:nvSpPr>
        <p:spPr>
          <a:xfrm flipH="false" flipV="false" rot="0">
            <a:off x="10499150" y="6901815"/>
            <a:ext cx="244005" cy="189437"/>
          </a:xfrm>
          <a:custGeom>
            <a:avLst/>
            <a:gdLst/>
            <a:ahLst/>
            <a:cxnLst/>
            <a:rect r="r" b="b" t="t" l="l"/>
            <a:pathLst>
              <a:path h="189437" w="244005">
                <a:moveTo>
                  <a:pt x="0" y="0"/>
                </a:moveTo>
                <a:lnTo>
                  <a:pt x="244005" y="0"/>
                </a:lnTo>
                <a:lnTo>
                  <a:pt x="244005" y="189437"/>
                </a:lnTo>
                <a:lnTo>
                  <a:pt x="0" y="1894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21" id="21"/>
          <p:cNvSpPr/>
          <p:nvPr/>
        </p:nvSpPr>
        <p:spPr>
          <a:xfrm>
            <a:off x="-1828230" y="670210"/>
            <a:ext cx="4576175" cy="0"/>
          </a:xfrm>
          <a:prstGeom prst="line">
            <a:avLst/>
          </a:prstGeom>
          <a:ln cap="flat" w="9525">
            <a:solidFill>
              <a:srgbClr val="000000"/>
            </a:solidFill>
            <a:prstDash val="solid"/>
            <a:headEnd type="none" len="sm" w="sm"/>
            <a:tailEnd type="none" len="sm" w="sm"/>
          </a:ln>
        </p:spPr>
      </p:sp>
      <p:sp>
        <p:nvSpPr>
          <p:cNvPr name="TextBox 22" id="22"/>
          <p:cNvSpPr txBox="true"/>
          <p:nvPr/>
        </p:nvSpPr>
        <p:spPr>
          <a:xfrm rot="0">
            <a:off x="-1941712" y="363505"/>
            <a:ext cx="6428834" cy="306704"/>
          </a:xfrm>
          <a:prstGeom prst="rect">
            <a:avLst/>
          </a:prstGeom>
        </p:spPr>
        <p:txBody>
          <a:bodyPr anchor="t" rtlCol="false" tIns="0" lIns="0" bIns="0" rIns="0">
            <a:spAutoFit/>
          </a:bodyPr>
          <a:lstStyle/>
          <a:p>
            <a:pPr algn="ctr">
              <a:lnSpc>
                <a:spcPts val="2520"/>
              </a:lnSpc>
              <a:spcBef>
                <a:spcPct val="0"/>
              </a:spcBef>
            </a:pPr>
            <a:r>
              <a:rPr lang="en-US" b="true" sz="1800">
                <a:solidFill>
                  <a:srgbClr val="000000"/>
                </a:solidFill>
                <a:latin typeface="Saira Medium"/>
                <a:ea typeface="Saira Medium"/>
                <a:cs typeface="Saira Medium"/>
                <a:sym typeface="Saira Medium"/>
              </a:rPr>
              <a:t>GIỚI THIỆU</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TextBox 2" id="2"/>
          <p:cNvSpPr txBox="true"/>
          <p:nvPr/>
        </p:nvSpPr>
        <p:spPr>
          <a:xfrm rot="0">
            <a:off x="644881" y="3038299"/>
            <a:ext cx="16998237" cy="2372159"/>
          </a:xfrm>
          <a:prstGeom prst="rect">
            <a:avLst/>
          </a:prstGeom>
        </p:spPr>
        <p:txBody>
          <a:bodyPr anchor="t" rtlCol="false" tIns="0" lIns="0" bIns="0" rIns="0">
            <a:spAutoFit/>
          </a:bodyPr>
          <a:lstStyle/>
          <a:p>
            <a:pPr algn="ctr">
              <a:lnSpc>
                <a:spcPts val="19401"/>
              </a:lnSpc>
              <a:spcBef>
                <a:spcPct val="0"/>
              </a:spcBef>
            </a:pPr>
            <a:r>
              <a:rPr lang="en-US" sz="13857">
                <a:solidFill>
                  <a:srgbClr val="000000"/>
                </a:solidFill>
                <a:latin typeface="Saira"/>
                <a:ea typeface="Saira"/>
                <a:cs typeface="Saira"/>
                <a:sym typeface="Saira"/>
              </a:rPr>
              <a:t>MÔ HÌNH ĐỀ XUẤT</a:t>
            </a:r>
          </a:p>
        </p:txBody>
      </p:sp>
      <p:sp>
        <p:nvSpPr>
          <p:cNvPr name="AutoShape 3" id="3"/>
          <p:cNvSpPr/>
          <p:nvPr/>
        </p:nvSpPr>
        <p:spPr>
          <a:xfrm>
            <a:off x="733790" y="2666566"/>
            <a:ext cx="6492240" cy="0"/>
          </a:xfrm>
          <a:prstGeom prst="line">
            <a:avLst/>
          </a:prstGeom>
          <a:ln cap="flat" w="9525">
            <a:solidFill>
              <a:srgbClr val="000000"/>
            </a:solidFill>
            <a:prstDash val="solid"/>
            <a:headEnd type="none" len="sm" w="sm"/>
            <a:tailEnd type="none" len="sm" w="sm"/>
          </a:ln>
        </p:spPr>
      </p:sp>
      <p:sp>
        <p:nvSpPr>
          <p:cNvPr name="AutoShape 4" id="4"/>
          <p:cNvSpPr/>
          <p:nvPr/>
        </p:nvSpPr>
        <p:spPr>
          <a:xfrm>
            <a:off x="6595804" y="8566129"/>
            <a:ext cx="10663496" cy="0"/>
          </a:xfrm>
          <a:prstGeom prst="line">
            <a:avLst/>
          </a:prstGeom>
          <a:ln cap="flat" w="9525">
            <a:solidFill>
              <a:srgbClr val="000000"/>
            </a:solidFill>
            <a:prstDash val="solid"/>
            <a:headEnd type="none" len="sm" w="sm"/>
            <a:tailEnd type="none" len="sm" w="sm"/>
          </a:ln>
        </p:spPr>
      </p:sp>
      <p:sp>
        <p:nvSpPr>
          <p:cNvPr name="Freeform 5" id="5"/>
          <p:cNvSpPr/>
          <p:nvPr/>
        </p:nvSpPr>
        <p:spPr>
          <a:xfrm flipH="false" flipV="false" rot="0">
            <a:off x="12891654" y="7940547"/>
            <a:ext cx="4367646" cy="460588"/>
          </a:xfrm>
          <a:custGeom>
            <a:avLst/>
            <a:gdLst/>
            <a:ahLst/>
            <a:cxnLst/>
            <a:rect r="r" b="b" t="t" l="l"/>
            <a:pathLst>
              <a:path h="460588" w="4367646">
                <a:moveTo>
                  <a:pt x="0" y="0"/>
                </a:moveTo>
                <a:lnTo>
                  <a:pt x="4367646" y="0"/>
                </a:lnTo>
                <a:lnTo>
                  <a:pt x="4367646" y="460588"/>
                </a:lnTo>
                <a:lnTo>
                  <a:pt x="0" y="4605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733790" y="1372644"/>
            <a:ext cx="4367646" cy="460588"/>
          </a:xfrm>
          <a:custGeom>
            <a:avLst/>
            <a:gdLst/>
            <a:ahLst/>
            <a:cxnLst/>
            <a:rect r="r" b="b" t="t" l="l"/>
            <a:pathLst>
              <a:path h="460588" w="4367646">
                <a:moveTo>
                  <a:pt x="4367646" y="0"/>
                </a:moveTo>
                <a:lnTo>
                  <a:pt x="0" y="0"/>
                </a:lnTo>
                <a:lnTo>
                  <a:pt x="0" y="460588"/>
                </a:lnTo>
                <a:lnTo>
                  <a:pt x="4367646" y="460588"/>
                </a:lnTo>
                <a:lnTo>
                  <a:pt x="43676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28700" y="9068863"/>
            <a:ext cx="244005" cy="189437"/>
          </a:xfrm>
          <a:custGeom>
            <a:avLst/>
            <a:gdLst/>
            <a:ahLst/>
            <a:cxnLst/>
            <a:rect r="r" b="b" t="t" l="l"/>
            <a:pathLst>
              <a:path h="189437" w="244005">
                <a:moveTo>
                  <a:pt x="0" y="0"/>
                </a:moveTo>
                <a:lnTo>
                  <a:pt x="244005" y="0"/>
                </a:lnTo>
                <a:lnTo>
                  <a:pt x="244005" y="189437"/>
                </a:lnTo>
                <a:lnTo>
                  <a:pt x="0" y="1894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0">
            <a:off x="17015295" y="9068863"/>
            <a:ext cx="244005" cy="189437"/>
          </a:xfrm>
          <a:custGeom>
            <a:avLst/>
            <a:gdLst/>
            <a:ahLst/>
            <a:cxnLst/>
            <a:rect r="r" b="b" t="t" l="l"/>
            <a:pathLst>
              <a:path h="189437" w="244005">
                <a:moveTo>
                  <a:pt x="244005" y="0"/>
                </a:moveTo>
                <a:lnTo>
                  <a:pt x="0" y="0"/>
                </a:lnTo>
                <a:lnTo>
                  <a:pt x="0" y="189437"/>
                </a:lnTo>
                <a:lnTo>
                  <a:pt x="244005" y="189437"/>
                </a:lnTo>
                <a:lnTo>
                  <a:pt x="244005"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10800000">
            <a:off x="17015295" y="1028700"/>
            <a:ext cx="244005" cy="189437"/>
          </a:xfrm>
          <a:custGeom>
            <a:avLst/>
            <a:gdLst/>
            <a:ahLst/>
            <a:cxnLst/>
            <a:rect r="r" b="b" t="t" l="l"/>
            <a:pathLst>
              <a:path h="189437" w="244005">
                <a:moveTo>
                  <a:pt x="0" y="0"/>
                </a:moveTo>
                <a:lnTo>
                  <a:pt x="244005" y="0"/>
                </a:lnTo>
                <a:lnTo>
                  <a:pt x="244005" y="189437"/>
                </a:lnTo>
                <a:lnTo>
                  <a:pt x="0" y="1894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true" flipV="false" rot="-10800000">
            <a:off x="1028700" y="1028700"/>
            <a:ext cx="244005" cy="189437"/>
          </a:xfrm>
          <a:custGeom>
            <a:avLst/>
            <a:gdLst/>
            <a:ahLst/>
            <a:cxnLst/>
            <a:rect r="r" b="b" t="t" l="l"/>
            <a:pathLst>
              <a:path h="189437" w="244005">
                <a:moveTo>
                  <a:pt x="244005" y="0"/>
                </a:moveTo>
                <a:lnTo>
                  <a:pt x="0" y="0"/>
                </a:lnTo>
                <a:lnTo>
                  <a:pt x="0" y="189437"/>
                </a:lnTo>
                <a:lnTo>
                  <a:pt x="244005" y="189437"/>
                </a:lnTo>
                <a:lnTo>
                  <a:pt x="244005"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1028700" y="2251169"/>
            <a:ext cx="2438166" cy="302259"/>
          </a:xfrm>
          <a:prstGeom prst="rect">
            <a:avLst/>
          </a:prstGeom>
        </p:spPr>
        <p:txBody>
          <a:bodyPr anchor="t" rtlCol="false" tIns="0" lIns="0" bIns="0" rIns="0">
            <a:spAutoFit/>
          </a:bodyPr>
          <a:lstStyle/>
          <a:p>
            <a:pPr algn="l">
              <a:lnSpc>
                <a:spcPts val="2240"/>
              </a:lnSpc>
              <a:spcBef>
                <a:spcPct val="0"/>
              </a:spcBef>
            </a:pPr>
            <a:r>
              <a:rPr lang="en-US" b="true" sz="1600">
                <a:solidFill>
                  <a:srgbClr val="000000"/>
                </a:solidFill>
                <a:latin typeface="Agrandir Grand Medium"/>
                <a:ea typeface="Agrandir Grand Medium"/>
                <a:cs typeface="Agrandir Grand Medium"/>
                <a:sym typeface="Agrandir Grand Medium"/>
              </a:rPr>
              <a:t>PRESENTATION</a:t>
            </a:r>
          </a:p>
        </p:txBody>
      </p:sp>
      <p:sp>
        <p:nvSpPr>
          <p:cNvPr name="TextBox 12" id="12"/>
          <p:cNvSpPr txBox="true"/>
          <p:nvPr/>
        </p:nvSpPr>
        <p:spPr>
          <a:xfrm rot="0">
            <a:off x="15090120" y="8766604"/>
            <a:ext cx="2047178" cy="302259"/>
          </a:xfrm>
          <a:prstGeom prst="rect">
            <a:avLst/>
          </a:prstGeom>
        </p:spPr>
        <p:txBody>
          <a:bodyPr anchor="t" rtlCol="false" tIns="0" lIns="0" bIns="0" rIns="0">
            <a:spAutoFit/>
          </a:bodyPr>
          <a:lstStyle/>
          <a:p>
            <a:pPr algn="r">
              <a:lnSpc>
                <a:spcPts val="2240"/>
              </a:lnSpc>
              <a:spcBef>
                <a:spcPct val="0"/>
              </a:spcBef>
            </a:pPr>
            <a:r>
              <a:rPr lang="en-US" b="true" sz="1600">
                <a:solidFill>
                  <a:srgbClr val="000000"/>
                </a:solidFill>
                <a:latin typeface="Agrandir Grand Medium"/>
                <a:ea typeface="Agrandir Grand Medium"/>
                <a:cs typeface="Agrandir Grand Medium"/>
                <a:sym typeface="Agrandir Grand Medium"/>
              </a:rPr>
              <a:t>30/04/2025</a:t>
            </a:r>
          </a:p>
        </p:txBody>
      </p:sp>
      <p:sp>
        <p:nvSpPr>
          <p:cNvPr name="TextBox 13" id="13"/>
          <p:cNvSpPr txBox="true"/>
          <p:nvPr/>
        </p:nvSpPr>
        <p:spPr>
          <a:xfrm rot="0">
            <a:off x="5101436" y="496147"/>
            <a:ext cx="4042564" cy="278764"/>
          </a:xfrm>
          <a:prstGeom prst="rect">
            <a:avLst/>
          </a:prstGeom>
        </p:spPr>
        <p:txBody>
          <a:bodyPr anchor="t" rtlCol="false" tIns="0" lIns="0" bIns="0" rIns="0">
            <a:spAutoFit/>
          </a:bodyPr>
          <a:lstStyle/>
          <a:p>
            <a:pPr algn="r">
              <a:lnSpc>
                <a:spcPts val="1960"/>
              </a:lnSpc>
              <a:spcBef>
                <a:spcPct val="0"/>
              </a:spcBef>
            </a:pPr>
            <a:r>
              <a:rPr lang="en-US" b="true" sz="1400" spc="271">
                <a:solidFill>
                  <a:srgbClr val="000000"/>
                </a:solidFill>
                <a:latin typeface="Agrandir Grand Medium"/>
                <a:ea typeface="Agrandir Grand Medium"/>
                <a:cs typeface="Agrandir Grand Medium"/>
                <a:sym typeface="Agrandir Grand Medium"/>
              </a:rPr>
              <a:t>GR17</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662692" y="9195953"/>
            <a:ext cx="244005" cy="189437"/>
          </a:xfrm>
          <a:custGeom>
            <a:avLst/>
            <a:gdLst/>
            <a:ahLst/>
            <a:cxnLst/>
            <a:rect r="r" b="b" t="t" l="l"/>
            <a:pathLst>
              <a:path h="189437" w="244005">
                <a:moveTo>
                  <a:pt x="0" y="0"/>
                </a:moveTo>
                <a:lnTo>
                  <a:pt x="244005" y="0"/>
                </a:lnTo>
                <a:lnTo>
                  <a:pt x="244005" y="189437"/>
                </a:lnTo>
                <a:lnTo>
                  <a:pt x="0" y="1894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10800000">
            <a:off x="540689" y="2533213"/>
            <a:ext cx="244005" cy="189437"/>
          </a:xfrm>
          <a:custGeom>
            <a:avLst/>
            <a:gdLst/>
            <a:ahLst/>
            <a:cxnLst/>
            <a:rect r="r" b="b" t="t" l="l"/>
            <a:pathLst>
              <a:path h="189437" w="244005">
                <a:moveTo>
                  <a:pt x="244006" y="0"/>
                </a:moveTo>
                <a:lnTo>
                  <a:pt x="0" y="0"/>
                </a:lnTo>
                <a:lnTo>
                  <a:pt x="0" y="189437"/>
                </a:lnTo>
                <a:lnTo>
                  <a:pt x="244006" y="189437"/>
                </a:lnTo>
                <a:lnTo>
                  <a:pt x="24400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071264" y="2627931"/>
            <a:ext cx="13216736" cy="6565333"/>
          </a:xfrm>
          <a:custGeom>
            <a:avLst/>
            <a:gdLst/>
            <a:ahLst/>
            <a:cxnLst/>
            <a:rect r="r" b="b" t="t" l="l"/>
            <a:pathLst>
              <a:path h="6565333" w="13216736">
                <a:moveTo>
                  <a:pt x="0" y="0"/>
                </a:moveTo>
                <a:lnTo>
                  <a:pt x="13216736" y="0"/>
                </a:lnTo>
                <a:lnTo>
                  <a:pt x="13216736" y="6565333"/>
                </a:lnTo>
                <a:lnTo>
                  <a:pt x="0" y="6565333"/>
                </a:lnTo>
                <a:lnTo>
                  <a:pt x="0" y="0"/>
                </a:lnTo>
                <a:close/>
              </a:path>
            </a:pathLst>
          </a:custGeom>
          <a:blipFill>
            <a:blip r:embed="rId4"/>
            <a:stretch>
              <a:fillRect l="0" t="-831" r="0" b="-831"/>
            </a:stretch>
          </a:blipFill>
        </p:spPr>
      </p:sp>
      <p:sp>
        <p:nvSpPr>
          <p:cNvPr name="TextBox 5" id="5"/>
          <p:cNvSpPr txBox="true"/>
          <p:nvPr/>
        </p:nvSpPr>
        <p:spPr>
          <a:xfrm rot="0">
            <a:off x="1028700" y="2504638"/>
            <a:ext cx="4042564" cy="6880752"/>
          </a:xfrm>
          <a:prstGeom prst="rect">
            <a:avLst/>
          </a:prstGeom>
        </p:spPr>
        <p:txBody>
          <a:bodyPr anchor="t" rtlCol="false" tIns="0" lIns="0" bIns="0" rIns="0">
            <a:spAutoFit/>
          </a:bodyPr>
          <a:lstStyle/>
          <a:p>
            <a:pPr algn="l">
              <a:lnSpc>
                <a:spcPts val="4186"/>
              </a:lnSpc>
            </a:pPr>
            <a:r>
              <a:rPr lang="en-US" sz="3220" spc="-128">
                <a:solidFill>
                  <a:srgbClr val="000000"/>
                </a:solidFill>
                <a:latin typeface="Saira"/>
                <a:ea typeface="Saira"/>
                <a:cs typeface="Saira"/>
                <a:sym typeface="Saira"/>
              </a:rPr>
              <a:t>  Mô hình Instruction Tuning được trình bày trong nghiên cứu này gồm ba giai đoạn liên kết chặt chẽ, giúp tích hợp hiệu quả và phân</a:t>
            </a:r>
            <a:r>
              <a:rPr lang="en-US" sz="3220" spc="-128">
                <a:solidFill>
                  <a:srgbClr val="000000"/>
                </a:solidFill>
                <a:latin typeface="Saira"/>
                <a:ea typeface="Saira"/>
                <a:cs typeface="Saira"/>
                <a:sym typeface="Saira"/>
              </a:rPr>
              <a:t> tích toàn diện các tập dữ liệu NLP tài chính:</a:t>
            </a:r>
          </a:p>
          <a:p>
            <a:pPr algn="l" marL="695198" indent="-347599" lvl="1">
              <a:lnSpc>
                <a:spcPts val="4186"/>
              </a:lnSpc>
              <a:buFont typeface="Arial"/>
              <a:buChar char="•"/>
            </a:pPr>
            <a:r>
              <a:rPr lang="en-US" sz="3220" spc="-128">
                <a:solidFill>
                  <a:srgbClr val="000000"/>
                </a:solidFill>
                <a:latin typeface="Saira"/>
                <a:ea typeface="Saira"/>
                <a:cs typeface="Saira"/>
                <a:sym typeface="Saira"/>
              </a:rPr>
              <a:t>Tuning theo tác vụ cụ thể </a:t>
            </a:r>
          </a:p>
          <a:p>
            <a:pPr algn="l" marL="695198" indent="-347599" lvl="1">
              <a:lnSpc>
                <a:spcPts val="4186"/>
              </a:lnSpc>
              <a:buFont typeface="Arial"/>
              <a:buChar char="•"/>
            </a:pPr>
            <a:r>
              <a:rPr lang="en-US" sz="3220" spc="-128">
                <a:solidFill>
                  <a:srgbClr val="000000"/>
                </a:solidFill>
                <a:latin typeface="Saira"/>
                <a:ea typeface="Saira"/>
                <a:cs typeface="Saira"/>
                <a:sym typeface="Saira"/>
              </a:rPr>
              <a:t>Tuning đa tác vụ </a:t>
            </a:r>
          </a:p>
          <a:p>
            <a:pPr algn="l" marL="695198" indent="-347599" lvl="1">
              <a:lnSpc>
                <a:spcPts val="4186"/>
              </a:lnSpc>
              <a:buFont typeface="Arial"/>
              <a:buChar char="•"/>
            </a:pPr>
            <a:r>
              <a:rPr lang="en-US" sz="3220" spc="-128">
                <a:solidFill>
                  <a:srgbClr val="000000"/>
                </a:solidFill>
                <a:latin typeface="Saira"/>
                <a:ea typeface="Saira"/>
                <a:cs typeface="Saira"/>
                <a:sym typeface="Saira"/>
              </a:rPr>
              <a:t>Tuning để đạt năng lực zero-shot </a:t>
            </a:r>
          </a:p>
        </p:txBody>
      </p:sp>
      <p:sp>
        <p:nvSpPr>
          <p:cNvPr name="TextBox 6" id="6"/>
          <p:cNvSpPr txBox="true"/>
          <p:nvPr/>
        </p:nvSpPr>
        <p:spPr>
          <a:xfrm rot="0">
            <a:off x="10356275" y="1219200"/>
            <a:ext cx="8782494" cy="876306"/>
          </a:xfrm>
          <a:prstGeom prst="rect">
            <a:avLst/>
          </a:prstGeom>
        </p:spPr>
        <p:txBody>
          <a:bodyPr anchor="t" rtlCol="false" tIns="0" lIns="0" bIns="0" rIns="0">
            <a:spAutoFit/>
          </a:bodyPr>
          <a:lstStyle/>
          <a:p>
            <a:pPr algn="l">
              <a:lnSpc>
                <a:spcPts val="6300"/>
              </a:lnSpc>
            </a:pPr>
            <a:r>
              <a:rPr lang="en-US" sz="7000">
                <a:solidFill>
                  <a:srgbClr val="000000"/>
                </a:solidFill>
                <a:latin typeface="Saira"/>
                <a:ea typeface="Saira"/>
                <a:cs typeface="Saira"/>
                <a:sym typeface="Saira"/>
              </a:rPr>
              <a:t>MÔ HÌNH ĐỀ XUẤT</a:t>
            </a:r>
          </a:p>
        </p:txBody>
      </p:sp>
      <p:sp>
        <p:nvSpPr>
          <p:cNvPr name="AutoShape 7" id="7"/>
          <p:cNvSpPr/>
          <p:nvPr/>
        </p:nvSpPr>
        <p:spPr>
          <a:xfrm>
            <a:off x="10356275" y="2100269"/>
            <a:ext cx="7931725" cy="0"/>
          </a:xfrm>
          <a:prstGeom prst="line">
            <a:avLst/>
          </a:prstGeom>
          <a:ln cap="flat" w="9525">
            <a:solidFill>
              <a:srgbClr val="000000"/>
            </a:solidFill>
            <a:prstDash val="solid"/>
            <a:headEnd type="none" len="sm" w="sm"/>
            <a:tailEnd type="none" len="sm" w="sm"/>
          </a:ln>
        </p:spPr>
      </p:sp>
      <p:sp>
        <p:nvSpPr>
          <p:cNvPr name="Freeform 8" id="8"/>
          <p:cNvSpPr/>
          <p:nvPr/>
        </p:nvSpPr>
        <p:spPr>
          <a:xfrm flipH="true" flipV="false" rot="0">
            <a:off x="18059" y="1853577"/>
            <a:ext cx="2021282" cy="241930"/>
          </a:xfrm>
          <a:custGeom>
            <a:avLst/>
            <a:gdLst/>
            <a:ahLst/>
            <a:cxnLst/>
            <a:rect r="r" b="b" t="t" l="l"/>
            <a:pathLst>
              <a:path h="241930" w="2021282">
                <a:moveTo>
                  <a:pt x="2021282" y="0"/>
                </a:moveTo>
                <a:lnTo>
                  <a:pt x="0" y="0"/>
                </a:lnTo>
                <a:lnTo>
                  <a:pt x="0" y="241929"/>
                </a:lnTo>
                <a:lnTo>
                  <a:pt x="2021282" y="241929"/>
                </a:lnTo>
                <a:lnTo>
                  <a:pt x="2021282"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true" flipV="false" rot="0">
            <a:off x="17015295" y="9068863"/>
            <a:ext cx="244005" cy="189437"/>
          </a:xfrm>
          <a:custGeom>
            <a:avLst/>
            <a:gdLst/>
            <a:ahLst/>
            <a:cxnLst/>
            <a:rect r="r" b="b" t="t" l="l"/>
            <a:pathLst>
              <a:path h="189437" w="244005">
                <a:moveTo>
                  <a:pt x="244005" y="0"/>
                </a:moveTo>
                <a:lnTo>
                  <a:pt x="0" y="0"/>
                </a:lnTo>
                <a:lnTo>
                  <a:pt x="0" y="189437"/>
                </a:lnTo>
                <a:lnTo>
                  <a:pt x="244005" y="189437"/>
                </a:lnTo>
                <a:lnTo>
                  <a:pt x="24400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1028700" y="1245618"/>
            <a:ext cx="16230600" cy="0"/>
          </a:xfrm>
          <a:prstGeom prst="line">
            <a:avLst/>
          </a:prstGeom>
          <a:ln cap="flat" w="9525">
            <a:solidFill>
              <a:srgbClr val="000000"/>
            </a:solidFill>
            <a:prstDash val="solid"/>
            <a:headEnd type="none" len="sm" w="sm"/>
            <a:tailEnd type="none" len="sm" w="sm"/>
          </a:ln>
        </p:spPr>
      </p:sp>
      <p:sp>
        <p:nvSpPr>
          <p:cNvPr name="Freeform 4" id="4"/>
          <p:cNvSpPr/>
          <p:nvPr/>
        </p:nvSpPr>
        <p:spPr>
          <a:xfrm flipH="false" flipV="false" rot="0">
            <a:off x="1028700" y="1469774"/>
            <a:ext cx="2446839" cy="292865"/>
          </a:xfrm>
          <a:custGeom>
            <a:avLst/>
            <a:gdLst/>
            <a:ahLst/>
            <a:cxnLst/>
            <a:rect r="r" b="b" t="t" l="l"/>
            <a:pathLst>
              <a:path h="292865" w="2446839">
                <a:moveTo>
                  <a:pt x="0" y="0"/>
                </a:moveTo>
                <a:lnTo>
                  <a:pt x="2446839" y="0"/>
                </a:lnTo>
                <a:lnTo>
                  <a:pt x="2446839" y="292865"/>
                </a:lnTo>
                <a:lnTo>
                  <a:pt x="0" y="2928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4812461" y="1469774"/>
            <a:ext cx="2446839" cy="292865"/>
          </a:xfrm>
          <a:custGeom>
            <a:avLst/>
            <a:gdLst/>
            <a:ahLst/>
            <a:cxnLst/>
            <a:rect r="r" b="b" t="t" l="l"/>
            <a:pathLst>
              <a:path h="292865" w="2446839">
                <a:moveTo>
                  <a:pt x="2446839" y="0"/>
                </a:moveTo>
                <a:lnTo>
                  <a:pt x="0" y="0"/>
                </a:lnTo>
                <a:lnTo>
                  <a:pt x="0" y="292865"/>
                </a:lnTo>
                <a:lnTo>
                  <a:pt x="2446839" y="292865"/>
                </a:lnTo>
                <a:lnTo>
                  <a:pt x="244683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true" rot="0">
            <a:off x="1028700" y="2698175"/>
            <a:ext cx="244005" cy="189437"/>
          </a:xfrm>
          <a:custGeom>
            <a:avLst/>
            <a:gdLst/>
            <a:ahLst/>
            <a:cxnLst/>
            <a:rect r="r" b="b" t="t" l="l"/>
            <a:pathLst>
              <a:path h="189437" w="244005">
                <a:moveTo>
                  <a:pt x="0" y="189437"/>
                </a:moveTo>
                <a:lnTo>
                  <a:pt x="244005" y="189437"/>
                </a:lnTo>
                <a:lnTo>
                  <a:pt x="244005" y="0"/>
                </a:lnTo>
                <a:lnTo>
                  <a:pt x="0" y="0"/>
                </a:lnTo>
                <a:lnTo>
                  <a:pt x="0" y="18943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028700" y="962025"/>
            <a:ext cx="4042564" cy="278830"/>
          </a:xfrm>
          <a:prstGeom prst="rect">
            <a:avLst/>
          </a:prstGeom>
        </p:spPr>
        <p:txBody>
          <a:bodyPr anchor="t" rtlCol="false" tIns="0" lIns="0" bIns="0" rIns="0">
            <a:spAutoFit/>
          </a:bodyPr>
          <a:lstStyle/>
          <a:p>
            <a:pPr algn="l">
              <a:lnSpc>
                <a:spcPts val="1960"/>
              </a:lnSpc>
              <a:spcBef>
                <a:spcPct val="0"/>
              </a:spcBef>
            </a:pPr>
            <a:r>
              <a:rPr lang="en-US" b="true" sz="1400" spc="271">
                <a:solidFill>
                  <a:srgbClr val="000000"/>
                </a:solidFill>
                <a:latin typeface="Agrandir Grand Medium"/>
                <a:ea typeface="Agrandir Grand Medium"/>
                <a:cs typeface="Agrandir Grand Medium"/>
                <a:sym typeface="Agrandir Grand Medium"/>
              </a:rPr>
              <a:t>SALFORD &amp; CO.</a:t>
            </a:r>
          </a:p>
        </p:txBody>
      </p:sp>
      <p:sp>
        <p:nvSpPr>
          <p:cNvPr name="TextBox 8" id="8"/>
          <p:cNvSpPr txBox="true"/>
          <p:nvPr/>
        </p:nvSpPr>
        <p:spPr>
          <a:xfrm rot="0">
            <a:off x="5071264" y="1520957"/>
            <a:ext cx="7478852" cy="854076"/>
          </a:xfrm>
          <a:prstGeom prst="rect">
            <a:avLst/>
          </a:prstGeom>
        </p:spPr>
        <p:txBody>
          <a:bodyPr anchor="t" rtlCol="false" tIns="0" lIns="0" bIns="0" rIns="0">
            <a:spAutoFit/>
          </a:bodyPr>
          <a:lstStyle/>
          <a:p>
            <a:pPr algn="ctr">
              <a:lnSpc>
                <a:spcPts val="6999"/>
              </a:lnSpc>
              <a:spcBef>
                <a:spcPct val="0"/>
              </a:spcBef>
            </a:pPr>
            <a:r>
              <a:rPr lang="en-US" sz="4999">
                <a:solidFill>
                  <a:srgbClr val="000000"/>
                </a:solidFill>
                <a:latin typeface="Saira"/>
                <a:ea typeface="Saira"/>
                <a:cs typeface="Saira"/>
                <a:sym typeface="Saira"/>
              </a:rPr>
              <a:t>NỘI DUNG TRÌNH BÀY</a:t>
            </a:r>
          </a:p>
        </p:txBody>
      </p:sp>
      <p:sp>
        <p:nvSpPr>
          <p:cNvPr name="TextBox 9" id="9"/>
          <p:cNvSpPr txBox="true"/>
          <p:nvPr/>
        </p:nvSpPr>
        <p:spPr>
          <a:xfrm rot="0">
            <a:off x="4621263" y="3188494"/>
            <a:ext cx="7478852"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Saira Medium"/>
                <a:ea typeface="Saira Medium"/>
                <a:cs typeface="Saira Medium"/>
                <a:sym typeface="Saira Medium"/>
              </a:rPr>
              <a:t>01.                                                    GIỚI THIỆU</a:t>
            </a:r>
          </a:p>
        </p:txBody>
      </p:sp>
      <p:sp>
        <p:nvSpPr>
          <p:cNvPr name="TextBox 10" id="10"/>
          <p:cNvSpPr txBox="true"/>
          <p:nvPr/>
        </p:nvSpPr>
        <p:spPr>
          <a:xfrm rot="0">
            <a:off x="4621263" y="4398169"/>
            <a:ext cx="7478852"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Saira Medium"/>
                <a:ea typeface="Saira Medium"/>
                <a:cs typeface="Saira Medium"/>
                <a:sym typeface="Saira Medium"/>
              </a:rPr>
              <a:t>02.                         NGHIÊN CỨU LIÊN QUAN</a:t>
            </a:r>
          </a:p>
        </p:txBody>
      </p:sp>
      <p:sp>
        <p:nvSpPr>
          <p:cNvPr name="TextBox 11" id="11"/>
          <p:cNvSpPr txBox="true"/>
          <p:nvPr/>
        </p:nvSpPr>
        <p:spPr>
          <a:xfrm rot="0">
            <a:off x="4621263" y="6817519"/>
            <a:ext cx="7478852"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Saira Medium"/>
                <a:ea typeface="Saira Medium"/>
                <a:cs typeface="Saira Medium"/>
                <a:sym typeface="Saira Medium"/>
              </a:rPr>
              <a:t>04.                                            THỰC NGHIỆM</a:t>
            </a:r>
          </a:p>
        </p:txBody>
      </p:sp>
      <p:sp>
        <p:nvSpPr>
          <p:cNvPr name="TextBox 12" id="12"/>
          <p:cNvSpPr txBox="true"/>
          <p:nvPr/>
        </p:nvSpPr>
        <p:spPr>
          <a:xfrm rot="0">
            <a:off x="4621263" y="8027194"/>
            <a:ext cx="7478852"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Saira Medium"/>
                <a:ea typeface="Saira Medium"/>
                <a:cs typeface="Saira Medium"/>
                <a:sym typeface="Saira Medium"/>
              </a:rPr>
              <a:t>05.                                                    KẾT LUẬN</a:t>
            </a:r>
          </a:p>
        </p:txBody>
      </p:sp>
      <p:sp>
        <p:nvSpPr>
          <p:cNvPr name="TextBox 13" id="13"/>
          <p:cNvSpPr txBox="true"/>
          <p:nvPr/>
        </p:nvSpPr>
        <p:spPr>
          <a:xfrm rot="0">
            <a:off x="4621263" y="5607844"/>
            <a:ext cx="7478852"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Saira Medium"/>
                <a:ea typeface="Saira Medium"/>
                <a:cs typeface="Saira Medium"/>
                <a:sym typeface="Saira Medium"/>
              </a:rPr>
              <a:t>03.                                    MÔ HÌNH ĐỀ XUẤT</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AutoShape 2" id="2"/>
          <p:cNvSpPr/>
          <p:nvPr/>
        </p:nvSpPr>
        <p:spPr>
          <a:xfrm>
            <a:off x="-2904568" y="3980815"/>
            <a:ext cx="6428834" cy="0"/>
          </a:xfrm>
          <a:prstGeom prst="line">
            <a:avLst/>
          </a:prstGeom>
          <a:ln cap="flat" w="9525">
            <a:solidFill>
              <a:srgbClr val="000000"/>
            </a:solidFill>
            <a:prstDash val="solid"/>
            <a:headEnd type="none" len="sm" w="sm"/>
            <a:tailEnd type="none" len="sm" w="sm"/>
          </a:ln>
        </p:spPr>
      </p:sp>
      <p:sp>
        <p:nvSpPr>
          <p:cNvPr name="Freeform 3" id="3"/>
          <p:cNvSpPr/>
          <p:nvPr/>
        </p:nvSpPr>
        <p:spPr>
          <a:xfrm flipH="false" flipV="false" rot="0">
            <a:off x="14005545" y="-1117671"/>
            <a:ext cx="4940171" cy="4625235"/>
          </a:xfrm>
          <a:custGeom>
            <a:avLst/>
            <a:gdLst/>
            <a:ahLst/>
            <a:cxnLst/>
            <a:rect r="r" b="b" t="t" l="l"/>
            <a:pathLst>
              <a:path h="4625235" w="4940171">
                <a:moveTo>
                  <a:pt x="0" y="0"/>
                </a:moveTo>
                <a:lnTo>
                  <a:pt x="4940172" y="0"/>
                </a:lnTo>
                <a:lnTo>
                  <a:pt x="4940172" y="4625235"/>
                </a:lnTo>
                <a:lnTo>
                  <a:pt x="0" y="4625235"/>
                </a:lnTo>
                <a:lnTo>
                  <a:pt x="0" y="0"/>
                </a:lnTo>
                <a:close/>
              </a:path>
            </a:pathLst>
          </a:custGeom>
          <a:blipFill>
            <a:blip r:embed="rId2"/>
            <a:stretch>
              <a:fillRect l="0" t="0" r="0" b="0"/>
            </a:stretch>
          </a:blipFill>
        </p:spPr>
      </p:sp>
      <p:sp>
        <p:nvSpPr>
          <p:cNvPr name="Freeform 4" id="4"/>
          <p:cNvSpPr/>
          <p:nvPr/>
        </p:nvSpPr>
        <p:spPr>
          <a:xfrm flipH="false" flipV="true" rot="-10800000">
            <a:off x="13319300" y="5797129"/>
            <a:ext cx="244005" cy="189437"/>
          </a:xfrm>
          <a:custGeom>
            <a:avLst/>
            <a:gdLst/>
            <a:ahLst/>
            <a:cxnLst/>
            <a:rect r="r" b="b" t="t" l="l"/>
            <a:pathLst>
              <a:path h="189437" w="244005">
                <a:moveTo>
                  <a:pt x="0" y="189437"/>
                </a:moveTo>
                <a:lnTo>
                  <a:pt x="244005" y="189437"/>
                </a:lnTo>
                <a:lnTo>
                  <a:pt x="244005" y="0"/>
                </a:lnTo>
                <a:lnTo>
                  <a:pt x="0" y="0"/>
                </a:lnTo>
                <a:lnTo>
                  <a:pt x="0" y="189437"/>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028700" y="894047"/>
            <a:ext cx="9733543" cy="2173604"/>
          </a:xfrm>
          <a:prstGeom prst="rect">
            <a:avLst/>
          </a:prstGeom>
        </p:spPr>
        <p:txBody>
          <a:bodyPr anchor="t" rtlCol="false" tIns="0" lIns="0" bIns="0" rIns="0">
            <a:spAutoFit/>
          </a:bodyPr>
          <a:lstStyle/>
          <a:p>
            <a:pPr algn="l">
              <a:lnSpc>
                <a:spcPts val="8610"/>
              </a:lnSpc>
            </a:pPr>
            <a:r>
              <a:rPr lang="en-US" sz="7000">
                <a:solidFill>
                  <a:srgbClr val="000000"/>
                </a:solidFill>
                <a:latin typeface="Saira"/>
                <a:ea typeface="Saira"/>
                <a:cs typeface="Saira"/>
                <a:sym typeface="Saira"/>
              </a:rPr>
              <a:t>TUNING THEO TÁC VỤ CỤ THỂ</a:t>
            </a:r>
          </a:p>
        </p:txBody>
      </p:sp>
      <p:sp>
        <p:nvSpPr>
          <p:cNvPr name="Freeform 6" id="6"/>
          <p:cNvSpPr/>
          <p:nvPr/>
        </p:nvSpPr>
        <p:spPr>
          <a:xfrm flipH="false" flipV="false" rot="0">
            <a:off x="12972678" y="6586877"/>
            <a:ext cx="7627796" cy="5968751"/>
          </a:xfrm>
          <a:custGeom>
            <a:avLst/>
            <a:gdLst/>
            <a:ahLst/>
            <a:cxnLst/>
            <a:rect r="r" b="b" t="t" l="l"/>
            <a:pathLst>
              <a:path h="5968751" w="7627796">
                <a:moveTo>
                  <a:pt x="0" y="0"/>
                </a:moveTo>
                <a:lnTo>
                  <a:pt x="7627797" y="0"/>
                </a:lnTo>
                <a:lnTo>
                  <a:pt x="7627797" y="5968750"/>
                </a:lnTo>
                <a:lnTo>
                  <a:pt x="0" y="5968750"/>
                </a:lnTo>
                <a:lnTo>
                  <a:pt x="0" y="0"/>
                </a:lnTo>
                <a:close/>
              </a:path>
            </a:pathLst>
          </a:custGeom>
          <a:blipFill>
            <a:blip r:embed="rId5"/>
            <a:stretch>
              <a:fillRect l="0" t="0" r="0" b="0"/>
            </a:stretch>
          </a:blipFill>
        </p:spPr>
      </p:sp>
      <p:sp>
        <p:nvSpPr>
          <p:cNvPr name="TextBox 7" id="7"/>
          <p:cNvSpPr txBox="true"/>
          <p:nvPr/>
        </p:nvSpPr>
        <p:spPr>
          <a:xfrm rot="0">
            <a:off x="0" y="10008170"/>
            <a:ext cx="4042564" cy="278830"/>
          </a:xfrm>
          <a:prstGeom prst="rect">
            <a:avLst/>
          </a:prstGeom>
        </p:spPr>
        <p:txBody>
          <a:bodyPr anchor="t" rtlCol="false" tIns="0" lIns="0" bIns="0" rIns="0">
            <a:spAutoFit/>
          </a:bodyPr>
          <a:lstStyle/>
          <a:p>
            <a:pPr algn="l">
              <a:lnSpc>
                <a:spcPts val="1960"/>
              </a:lnSpc>
              <a:spcBef>
                <a:spcPct val="0"/>
              </a:spcBef>
            </a:pPr>
            <a:r>
              <a:rPr lang="en-US" b="true" sz="1400" spc="271">
                <a:solidFill>
                  <a:srgbClr val="000000"/>
                </a:solidFill>
                <a:latin typeface="Agrandir Grand Medium"/>
                <a:ea typeface="Agrandir Grand Medium"/>
                <a:cs typeface="Agrandir Grand Medium"/>
                <a:sym typeface="Agrandir Grand Medium"/>
              </a:rPr>
              <a:t>SALFORD &amp; CO.</a:t>
            </a:r>
          </a:p>
        </p:txBody>
      </p:sp>
      <p:sp>
        <p:nvSpPr>
          <p:cNvPr name="TextBox 8" id="8"/>
          <p:cNvSpPr txBox="true"/>
          <p:nvPr/>
        </p:nvSpPr>
        <p:spPr>
          <a:xfrm rot="0">
            <a:off x="1107757" y="3459939"/>
            <a:ext cx="6891556" cy="495300"/>
          </a:xfrm>
          <a:prstGeom prst="rect">
            <a:avLst/>
          </a:prstGeom>
        </p:spPr>
        <p:txBody>
          <a:bodyPr anchor="t" rtlCol="false" tIns="0" lIns="0" bIns="0" rIns="0">
            <a:spAutoFit/>
          </a:bodyPr>
          <a:lstStyle/>
          <a:p>
            <a:pPr algn="l">
              <a:lnSpc>
                <a:spcPts val="4199"/>
              </a:lnSpc>
              <a:spcBef>
                <a:spcPct val="0"/>
              </a:spcBef>
            </a:pPr>
            <a:r>
              <a:rPr lang="en-US" b="true" sz="2999">
                <a:solidFill>
                  <a:srgbClr val="000000"/>
                </a:solidFill>
                <a:latin typeface="Saira Bold"/>
                <a:ea typeface="Saira Bold"/>
                <a:cs typeface="Saira Bold"/>
                <a:sym typeface="Saira Bold"/>
              </a:rPr>
              <a:t>ĐỊNH NGHĨA</a:t>
            </a:r>
          </a:p>
        </p:txBody>
      </p:sp>
      <p:sp>
        <p:nvSpPr>
          <p:cNvPr name="AutoShape 9" id="9"/>
          <p:cNvSpPr/>
          <p:nvPr/>
        </p:nvSpPr>
        <p:spPr>
          <a:xfrm>
            <a:off x="-1828230" y="670210"/>
            <a:ext cx="4576175" cy="0"/>
          </a:xfrm>
          <a:prstGeom prst="line">
            <a:avLst/>
          </a:prstGeom>
          <a:ln cap="flat" w="9525">
            <a:solidFill>
              <a:srgbClr val="000000"/>
            </a:solidFill>
            <a:prstDash val="solid"/>
            <a:headEnd type="none" len="sm" w="sm"/>
            <a:tailEnd type="none" len="sm" w="sm"/>
          </a:ln>
        </p:spPr>
      </p:sp>
      <p:sp>
        <p:nvSpPr>
          <p:cNvPr name="TextBox 10" id="10"/>
          <p:cNvSpPr txBox="true"/>
          <p:nvPr/>
        </p:nvSpPr>
        <p:spPr>
          <a:xfrm rot="0">
            <a:off x="-1941712" y="363505"/>
            <a:ext cx="6428834" cy="306704"/>
          </a:xfrm>
          <a:prstGeom prst="rect">
            <a:avLst/>
          </a:prstGeom>
        </p:spPr>
        <p:txBody>
          <a:bodyPr anchor="t" rtlCol="false" tIns="0" lIns="0" bIns="0" rIns="0">
            <a:spAutoFit/>
          </a:bodyPr>
          <a:lstStyle/>
          <a:p>
            <a:pPr algn="ctr">
              <a:lnSpc>
                <a:spcPts val="2520"/>
              </a:lnSpc>
              <a:spcBef>
                <a:spcPct val="0"/>
              </a:spcBef>
            </a:pPr>
            <a:r>
              <a:rPr lang="en-US" b="true" sz="1800">
                <a:solidFill>
                  <a:srgbClr val="000000"/>
                </a:solidFill>
                <a:latin typeface="Saira Medium"/>
                <a:ea typeface="Saira Medium"/>
                <a:cs typeface="Saira Medium"/>
                <a:sym typeface="Saira Medium"/>
              </a:rPr>
              <a:t>MÔ HÌNH ĐỀ XUẤT</a:t>
            </a:r>
          </a:p>
        </p:txBody>
      </p:sp>
      <p:sp>
        <p:nvSpPr>
          <p:cNvPr name="TextBox 11" id="11"/>
          <p:cNvSpPr txBox="true"/>
          <p:nvPr/>
        </p:nvSpPr>
        <p:spPr>
          <a:xfrm rot="0">
            <a:off x="1107757" y="4328477"/>
            <a:ext cx="12455548" cy="1563370"/>
          </a:xfrm>
          <a:prstGeom prst="rect">
            <a:avLst/>
          </a:prstGeom>
        </p:spPr>
        <p:txBody>
          <a:bodyPr anchor="t" rtlCol="false" tIns="0" lIns="0" bIns="0" rIns="0">
            <a:spAutoFit/>
          </a:bodyPr>
          <a:lstStyle/>
          <a:p>
            <a:pPr algn="l">
              <a:lnSpc>
                <a:spcPts val="4129"/>
              </a:lnSpc>
              <a:spcBef>
                <a:spcPct val="0"/>
              </a:spcBef>
            </a:pPr>
            <a:r>
              <a:rPr lang="en-US" sz="2949">
                <a:solidFill>
                  <a:srgbClr val="000000"/>
                </a:solidFill>
                <a:latin typeface="Saira"/>
                <a:ea typeface="Saira"/>
                <a:cs typeface="Saira"/>
                <a:sym typeface="Saira"/>
              </a:rPr>
              <a:t>Là gia</a:t>
            </a:r>
            <a:r>
              <a:rPr lang="en-US" sz="2949">
                <a:solidFill>
                  <a:srgbClr val="000000"/>
                </a:solidFill>
                <a:latin typeface="Saira"/>
                <a:ea typeface="Saira"/>
                <a:cs typeface="Saira"/>
                <a:sym typeface="Saira"/>
              </a:rPr>
              <a:t>i đoạn đầu tiên đánh giá chi tiết năng lực cơ bản của các LLM đối với từng tác vụ NLP tài chính một cách riêng lẻ. Qua đó, rút ra những hiểu biết chuyên sâu về điểm mạnh, hiệu quả và các điểm cần cải thiện.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AutoShape 2" id="2"/>
          <p:cNvSpPr/>
          <p:nvPr/>
        </p:nvSpPr>
        <p:spPr>
          <a:xfrm>
            <a:off x="-2895841" y="3912680"/>
            <a:ext cx="6428834" cy="0"/>
          </a:xfrm>
          <a:prstGeom prst="line">
            <a:avLst/>
          </a:prstGeom>
          <a:ln cap="flat" w="9525">
            <a:solidFill>
              <a:srgbClr val="000000"/>
            </a:solidFill>
            <a:prstDash val="solid"/>
            <a:headEnd type="none" len="sm" w="sm"/>
            <a:tailEnd type="none" len="sm" w="sm"/>
          </a:ln>
        </p:spPr>
      </p:sp>
      <p:sp>
        <p:nvSpPr>
          <p:cNvPr name="Freeform 3" id="3"/>
          <p:cNvSpPr/>
          <p:nvPr/>
        </p:nvSpPr>
        <p:spPr>
          <a:xfrm flipH="false" flipV="false" rot="0">
            <a:off x="14324726" y="-2984375"/>
            <a:ext cx="7627796" cy="5968751"/>
          </a:xfrm>
          <a:custGeom>
            <a:avLst/>
            <a:gdLst/>
            <a:ahLst/>
            <a:cxnLst/>
            <a:rect r="r" b="b" t="t" l="l"/>
            <a:pathLst>
              <a:path h="5968751" w="7627796">
                <a:moveTo>
                  <a:pt x="0" y="0"/>
                </a:moveTo>
                <a:lnTo>
                  <a:pt x="7627797" y="0"/>
                </a:lnTo>
                <a:lnTo>
                  <a:pt x="7627797" y="5968750"/>
                </a:lnTo>
                <a:lnTo>
                  <a:pt x="0" y="5968750"/>
                </a:lnTo>
                <a:lnTo>
                  <a:pt x="0" y="0"/>
                </a:lnTo>
                <a:close/>
              </a:path>
            </a:pathLst>
          </a:custGeom>
          <a:blipFill>
            <a:blip r:embed="rId2"/>
            <a:stretch>
              <a:fillRect l="0" t="0" r="0" b="0"/>
            </a:stretch>
          </a:blipFill>
        </p:spPr>
      </p:sp>
      <p:sp>
        <p:nvSpPr>
          <p:cNvPr name="Freeform 4" id="4"/>
          <p:cNvSpPr/>
          <p:nvPr/>
        </p:nvSpPr>
        <p:spPr>
          <a:xfrm flipH="false" flipV="false" rot="0">
            <a:off x="15931490" y="8832214"/>
            <a:ext cx="4940171" cy="4625235"/>
          </a:xfrm>
          <a:custGeom>
            <a:avLst/>
            <a:gdLst/>
            <a:ahLst/>
            <a:cxnLst/>
            <a:rect r="r" b="b" t="t" l="l"/>
            <a:pathLst>
              <a:path h="4625235" w="4940171">
                <a:moveTo>
                  <a:pt x="0" y="0"/>
                </a:moveTo>
                <a:lnTo>
                  <a:pt x="4940172" y="0"/>
                </a:lnTo>
                <a:lnTo>
                  <a:pt x="4940172" y="4625235"/>
                </a:lnTo>
                <a:lnTo>
                  <a:pt x="0" y="4625235"/>
                </a:lnTo>
                <a:lnTo>
                  <a:pt x="0" y="0"/>
                </a:lnTo>
                <a:close/>
              </a:path>
            </a:pathLst>
          </a:custGeom>
          <a:blipFill>
            <a:blip r:embed="rId3"/>
            <a:stretch>
              <a:fillRect l="0" t="0" r="0" b="0"/>
            </a:stretch>
          </a:blipFill>
        </p:spPr>
      </p:sp>
      <p:sp>
        <p:nvSpPr>
          <p:cNvPr name="Freeform 5" id="5"/>
          <p:cNvSpPr/>
          <p:nvPr/>
        </p:nvSpPr>
        <p:spPr>
          <a:xfrm flipH="false" flipV="true" rot="-10800000">
            <a:off x="5077139" y="6607730"/>
            <a:ext cx="244005" cy="189437"/>
          </a:xfrm>
          <a:custGeom>
            <a:avLst/>
            <a:gdLst/>
            <a:ahLst/>
            <a:cxnLst/>
            <a:rect r="r" b="b" t="t" l="l"/>
            <a:pathLst>
              <a:path h="189437" w="244005">
                <a:moveTo>
                  <a:pt x="0" y="189437"/>
                </a:moveTo>
                <a:lnTo>
                  <a:pt x="244006" y="189437"/>
                </a:lnTo>
                <a:lnTo>
                  <a:pt x="244006" y="0"/>
                </a:lnTo>
                <a:lnTo>
                  <a:pt x="0" y="0"/>
                </a:lnTo>
                <a:lnTo>
                  <a:pt x="0" y="18943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028700" y="894047"/>
            <a:ext cx="9733543" cy="2173604"/>
          </a:xfrm>
          <a:prstGeom prst="rect">
            <a:avLst/>
          </a:prstGeom>
        </p:spPr>
        <p:txBody>
          <a:bodyPr anchor="t" rtlCol="false" tIns="0" lIns="0" bIns="0" rIns="0">
            <a:spAutoFit/>
          </a:bodyPr>
          <a:lstStyle/>
          <a:p>
            <a:pPr algn="l">
              <a:lnSpc>
                <a:spcPts val="8610"/>
              </a:lnSpc>
            </a:pPr>
            <a:r>
              <a:rPr lang="en-US" sz="7000">
                <a:solidFill>
                  <a:srgbClr val="000000"/>
                </a:solidFill>
                <a:latin typeface="Saira"/>
                <a:ea typeface="Saira"/>
                <a:cs typeface="Saira"/>
                <a:sym typeface="Saira"/>
              </a:rPr>
              <a:t>TUNING THEO TÁC VỤ CỤ THỂ</a:t>
            </a:r>
          </a:p>
        </p:txBody>
      </p:sp>
      <p:sp>
        <p:nvSpPr>
          <p:cNvPr name="TextBox 7" id="7"/>
          <p:cNvSpPr txBox="true"/>
          <p:nvPr/>
        </p:nvSpPr>
        <p:spPr>
          <a:xfrm rot="0">
            <a:off x="1788228" y="4136517"/>
            <a:ext cx="3288912" cy="2660650"/>
          </a:xfrm>
          <a:prstGeom prst="rect">
            <a:avLst/>
          </a:prstGeom>
        </p:spPr>
        <p:txBody>
          <a:bodyPr anchor="t" rtlCol="false" tIns="0" lIns="0" bIns="0" rIns="0">
            <a:spAutoFit/>
          </a:bodyPr>
          <a:lstStyle/>
          <a:p>
            <a:pPr algn="just">
              <a:lnSpc>
                <a:spcPts val="3769"/>
              </a:lnSpc>
            </a:pPr>
            <a:r>
              <a:rPr lang="en-US" b="true" sz="2899" spc="-115">
                <a:solidFill>
                  <a:srgbClr val="000000"/>
                </a:solidFill>
                <a:latin typeface="Saira Bold"/>
                <a:ea typeface="Saira Bold"/>
                <a:cs typeface="Saira Bold"/>
                <a:sym typeface="Saira Bold"/>
              </a:rPr>
              <a:t>Độ phức tạp khác nhau giữa các tác vụ:</a:t>
            </a:r>
          </a:p>
          <a:p>
            <a:pPr algn="just">
              <a:lnSpc>
                <a:spcPts val="3380"/>
              </a:lnSpc>
            </a:pPr>
            <a:r>
              <a:rPr lang="en-US" b="true" sz="2600" spc="-104">
                <a:solidFill>
                  <a:srgbClr val="000000"/>
                </a:solidFill>
                <a:latin typeface="Saira Bold"/>
                <a:ea typeface="Saira Bold"/>
                <a:cs typeface="Saira Bold"/>
                <a:sym typeface="Saira Bold"/>
              </a:rPr>
              <a:t> </a:t>
            </a:r>
            <a:r>
              <a:rPr lang="en-US" sz="2600" spc="-104">
                <a:solidFill>
                  <a:srgbClr val="000000"/>
                </a:solidFill>
                <a:latin typeface="Saira"/>
                <a:ea typeface="Saira"/>
                <a:cs typeface="Saira"/>
                <a:sym typeface="Saira"/>
              </a:rPr>
              <a:t>Một số tác vụ đơn giản, trong khi những tác vụ khác đòi hỏi hiểu biết sâu rộng về tài chính.</a:t>
            </a:r>
          </a:p>
        </p:txBody>
      </p:sp>
      <p:sp>
        <p:nvSpPr>
          <p:cNvPr name="TextBox 8" id="8"/>
          <p:cNvSpPr txBox="true"/>
          <p:nvPr/>
        </p:nvSpPr>
        <p:spPr>
          <a:xfrm rot="0">
            <a:off x="1028700" y="3417379"/>
            <a:ext cx="6891556" cy="495300"/>
          </a:xfrm>
          <a:prstGeom prst="rect">
            <a:avLst/>
          </a:prstGeom>
        </p:spPr>
        <p:txBody>
          <a:bodyPr anchor="t" rtlCol="false" tIns="0" lIns="0" bIns="0" rIns="0">
            <a:spAutoFit/>
          </a:bodyPr>
          <a:lstStyle/>
          <a:p>
            <a:pPr algn="l">
              <a:lnSpc>
                <a:spcPts val="4199"/>
              </a:lnSpc>
              <a:spcBef>
                <a:spcPct val="0"/>
              </a:spcBef>
            </a:pPr>
            <a:r>
              <a:rPr lang="en-US" b="true" sz="2999">
                <a:solidFill>
                  <a:srgbClr val="000000"/>
                </a:solidFill>
                <a:latin typeface="Saira Bold"/>
                <a:ea typeface="Saira Bold"/>
                <a:cs typeface="Saira Bold"/>
                <a:sym typeface="Saira Bold"/>
              </a:rPr>
              <a:t>THÁCH THỨC</a:t>
            </a:r>
          </a:p>
        </p:txBody>
      </p:sp>
      <p:sp>
        <p:nvSpPr>
          <p:cNvPr name="AutoShape 9" id="9"/>
          <p:cNvSpPr/>
          <p:nvPr/>
        </p:nvSpPr>
        <p:spPr>
          <a:xfrm>
            <a:off x="-1828230" y="670210"/>
            <a:ext cx="4576175" cy="0"/>
          </a:xfrm>
          <a:prstGeom prst="line">
            <a:avLst/>
          </a:prstGeom>
          <a:ln cap="flat" w="9525">
            <a:solidFill>
              <a:srgbClr val="000000"/>
            </a:solidFill>
            <a:prstDash val="solid"/>
            <a:headEnd type="none" len="sm" w="sm"/>
            <a:tailEnd type="none" len="sm" w="sm"/>
          </a:ln>
        </p:spPr>
      </p:sp>
      <p:sp>
        <p:nvSpPr>
          <p:cNvPr name="TextBox 10" id="10"/>
          <p:cNvSpPr txBox="true"/>
          <p:nvPr/>
        </p:nvSpPr>
        <p:spPr>
          <a:xfrm rot="0">
            <a:off x="-1941712" y="363505"/>
            <a:ext cx="6428834" cy="306704"/>
          </a:xfrm>
          <a:prstGeom prst="rect">
            <a:avLst/>
          </a:prstGeom>
        </p:spPr>
        <p:txBody>
          <a:bodyPr anchor="t" rtlCol="false" tIns="0" lIns="0" bIns="0" rIns="0">
            <a:spAutoFit/>
          </a:bodyPr>
          <a:lstStyle/>
          <a:p>
            <a:pPr algn="ctr">
              <a:lnSpc>
                <a:spcPts val="2520"/>
              </a:lnSpc>
              <a:spcBef>
                <a:spcPct val="0"/>
              </a:spcBef>
            </a:pPr>
            <a:r>
              <a:rPr lang="en-US" b="true" sz="1800">
                <a:solidFill>
                  <a:srgbClr val="000000"/>
                </a:solidFill>
                <a:latin typeface="Saira Medium"/>
                <a:ea typeface="Saira Medium"/>
                <a:cs typeface="Saira Medium"/>
                <a:sym typeface="Saira Medium"/>
              </a:rPr>
              <a:t>MÔ HÌNH ĐỀ XUẤT</a:t>
            </a:r>
          </a:p>
        </p:txBody>
      </p:sp>
      <p:sp>
        <p:nvSpPr>
          <p:cNvPr name="TextBox 11" id="11"/>
          <p:cNvSpPr txBox="true"/>
          <p:nvPr/>
        </p:nvSpPr>
        <p:spPr>
          <a:xfrm rot="0">
            <a:off x="6786660" y="4136517"/>
            <a:ext cx="4372954" cy="1755775"/>
          </a:xfrm>
          <a:prstGeom prst="rect">
            <a:avLst/>
          </a:prstGeom>
        </p:spPr>
        <p:txBody>
          <a:bodyPr anchor="t" rtlCol="false" tIns="0" lIns="0" bIns="0" rIns="0">
            <a:spAutoFit/>
          </a:bodyPr>
          <a:lstStyle/>
          <a:p>
            <a:pPr algn="just">
              <a:lnSpc>
                <a:spcPts val="3769"/>
              </a:lnSpc>
            </a:pPr>
            <a:r>
              <a:rPr lang="en-US" b="true" sz="2899" spc="-115">
                <a:solidFill>
                  <a:srgbClr val="000000"/>
                </a:solidFill>
                <a:latin typeface="Saira Bold"/>
                <a:ea typeface="Saira Bold"/>
                <a:cs typeface="Saira Bold"/>
                <a:sym typeface="Saira Bold"/>
              </a:rPr>
              <a:t>Chất lượng dữ liệu tài chính:</a:t>
            </a:r>
          </a:p>
          <a:p>
            <a:pPr algn="just">
              <a:lnSpc>
                <a:spcPts val="3380"/>
              </a:lnSpc>
            </a:pPr>
            <a:r>
              <a:rPr lang="en-US" b="true" sz="2600" spc="-104">
                <a:solidFill>
                  <a:srgbClr val="000000"/>
                </a:solidFill>
                <a:latin typeface="Saira Bold"/>
                <a:ea typeface="Saira Bold"/>
                <a:cs typeface="Saira Bold"/>
                <a:sym typeface="Saira Bold"/>
              </a:rPr>
              <a:t> </a:t>
            </a:r>
            <a:r>
              <a:rPr lang="en-US" sz="2600" spc="-104">
                <a:solidFill>
                  <a:srgbClr val="000000"/>
                </a:solidFill>
                <a:latin typeface="Saira"/>
                <a:ea typeface="Saira"/>
                <a:cs typeface="Saira"/>
                <a:sym typeface="Saira"/>
              </a:rPr>
              <a:t>Dữ liệu không đầy đủ hoặc thiên lệch ảnh hưởng tiêu cực đến hiệu quả tinh chỉnh.</a:t>
            </a:r>
          </a:p>
        </p:txBody>
      </p:sp>
      <p:sp>
        <p:nvSpPr>
          <p:cNvPr name="TextBox 12" id="12"/>
          <p:cNvSpPr txBox="true"/>
          <p:nvPr/>
        </p:nvSpPr>
        <p:spPr>
          <a:xfrm rot="0">
            <a:off x="12869135" y="4136517"/>
            <a:ext cx="3062355" cy="2184400"/>
          </a:xfrm>
          <a:prstGeom prst="rect">
            <a:avLst/>
          </a:prstGeom>
        </p:spPr>
        <p:txBody>
          <a:bodyPr anchor="t" rtlCol="false" tIns="0" lIns="0" bIns="0" rIns="0">
            <a:spAutoFit/>
          </a:bodyPr>
          <a:lstStyle/>
          <a:p>
            <a:pPr algn="just">
              <a:lnSpc>
                <a:spcPts val="3769"/>
              </a:lnSpc>
            </a:pPr>
            <a:r>
              <a:rPr lang="en-US" b="true" sz="2899" spc="-115">
                <a:solidFill>
                  <a:srgbClr val="000000"/>
                </a:solidFill>
                <a:latin typeface="Saira Bold"/>
                <a:ea typeface="Saira Bold"/>
                <a:cs typeface="Saira Bold"/>
                <a:sym typeface="Saira Bold"/>
              </a:rPr>
              <a:t>Đo lường hiệu suất:</a:t>
            </a:r>
          </a:p>
          <a:p>
            <a:pPr algn="just">
              <a:lnSpc>
                <a:spcPts val="3380"/>
              </a:lnSpc>
            </a:pPr>
            <a:r>
              <a:rPr lang="en-US" sz="2600" spc="-104">
                <a:solidFill>
                  <a:srgbClr val="000000"/>
                </a:solidFill>
                <a:latin typeface="Saira"/>
                <a:ea typeface="Saira"/>
                <a:cs typeface="Saira"/>
                <a:sym typeface="Saira"/>
              </a:rPr>
              <a:t> Khó khăn trong việc đặt ra các tiêu chí đánh giá phù hợp cho từng tác vụ đặc thù.</a:t>
            </a:r>
          </a:p>
        </p:txBody>
      </p:sp>
      <p:sp>
        <p:nvSpPr>
          <p:cNvPr name="Freeform 13" id="13"/>
          <p:cNvSpPr/>
          <p:nvPr/>
        </p:nvSpPr>
        <p:spPr>
          <a:xfrm flipH="false" flipV="true" rot="-10800000">
            <a:off x="11037612" y="6607730"/>
            <a:ext cx="244005" cy="189437"/>
          </a:xfrm>
          <a:custGeom>
            <a:avLst/>
            <a:gdLst/>
            <a:ahLst/>
            <a:cxnLst/>
            <a:rect r="r" b="b" t="t" l="l"/>
            <a:pathLst>
              <a:path h="189437" w="244005">
                <a:moveTo>
                  <a:pt x="0" y="189437"/>
                </a:moveTo>
                <a:lnTo>
                  <a:pt x="244005" y="189437"/>
                </a:lnTo>
                <a:lnTo>
                  <a:pt x="244005" y="0"/>
                </a:lnTo>
                <a:lnTo>
                  <a:pt x="0" y="0"/>
                </a:lnTo>
                <a:lnTo>
                  <a:pt x="0" y="18943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true" rot="-10800000">
            <a:off x="15809488" y="6607730"/>
            <a:ext cx="244005" cy="189437"/>
          </a:xfrm>
          <a:custGeom>
            <a:avLst/>
            <a:gdLst/>
            <a:ahLst/>
            <a:cxnLst/>
            <a:rect r="r" b="b" t="t" l="l"/>
            <a:pathLst>
              <a:path h="189437" w="244005">
                <a:moveTo>
                  <a:pt x="0" y="189437"/>
                </a:moveTo>
                <a:lnTo>
                  <a:pt x="244005" y="189437"/>
                </a:lnTo>
                <a:lnTo>
                  <a:pt x="244005" y="0"/>
                </a:lnTo>
                <a:lnTo>
                  <a:pt x="0" y="0"/>
                </a:lnTo>
                <a:lnTo>
                  <a:pt x="0" y="18943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5" id="15"/>
          <p:cNvSpPr/>
          <p:nvPr/>
        </p:nvSpPr>
        <p:spPr>
          <a:xfrm>
            <a:off x="-2895841" y="7497255"/>
            <a:ext cx="6428834" cy="0"/>
          </a:xfrm>
          <a:prstGeom prst="line">
            <a:avLst/>
          </a:prstGeom>
          <a:ln cap="flat" w="9525">
            <a:solidFill>
              <a:srgbClr val="000000"/>
            </a:solidFill>
            <a:prstDash val="solid"/>
            <a:headEnd type="none" len="sm" w="sm"/>
            <a:tailEnd type="none" len="sm" w="sm"/>
          </a:ln>
        </p:spPr>
      </p:sp>
      <p:sp>
        <p:nvSpPr>
          <p:cNvPr name="TextBox 16" id="16"/>
          <p:cNvSpPr txBox="true"/>
          <p:nvPr/>
        </p:nvSpPr>
        <p:spPr>
          <a:xfrm rot="0">
            <a:off x="1272705" y="6997192"/>
            <a:ext cx="6891556" cy="495300"/>
          </a:xfrm>
          <a:prstGeom prst="rect">
            <a:avLst/>
          </a:prstGeom>
        </p:spPr>
        <p:txBody>
          <a:bodyPr anchor="t" rtlCol="false" tIns="0" lIns="0" bIns="0" rIns="0">
            <a:spAutoFit/>
          </a:bodyPr>
          <a:lstStyle/>
          <a:p>
            <a:pPr algn="l">
              <a:lnSpc>
                <a:spcPts val="4199"/>
              </a:lnSpc>
              <a:spcBef>
                <a:spcPct val="0"/>
              </a:spcBef>
            </a:pPr>
            <a:r>
              <a:rPr lang="en-US" b="true" sz="2999">
                <a:solidFill>
                  <a:srgbClr val="000000"/>
                </a:solidFill>
                <a:latin typeface="Saira Bold"/>
                <a:ea typeface="Saira Bold"/>
                <a:cs typeface="Saira Bold"/>
                <a:sym typeface="Saira Bold"/>
              </a:rPr>
              <a:t>GIẢI PHÁP</a:t>
            </a:r>
          </a:p>
        </p:txBody>
      </p:sp>
      <p:sp>
        <p:nvSpPr>
          <p:cNvPr name="TextBox 17" id="17"/>
          <p:cNvSpPr txBox="true"/>
          <p:nvPr/>
        </p:nvSpPr>
        <p:spPr>
          <a:xfrm rot="0">
            <a:off x="1788228" y="7926324"/>
            <a:ext cx="3288912" cy="1590294"/>
          </a:xfrm>
          <a:prstGeom prst="rect">
            <a:avLst/>
          </a:prstGeom>
        </p:spPr>
        <p:txBody>
          <a:bodyPr anchor="t" rtlCol="false" tIns="0" lIns="0" bIns="0" rIns="0">
            <a:spAutoFit/>
          </a:bodyPr>
          <a:lstStyle/>
          <a:p>
            <a:pPr algn="just">
              <a:lnSpc>
                <a:spcPts val="3198"/>
              </a:lnSpc>
              <a:spcBef>
                <a:spcPct val="0"/>
              </a:spcBef>
            </a:pPr>
            <a:r>
              <a:rPr lang="en-US" sz="2600">
                <a:solidFill>
                  <a:srgbClr val="000000"/>
                </a:solidFill>
                <a:latin typeface="Saira"/>
                <a:ea typeface="Saira"/>
                <a:cs typeface="Saira"/>
                <a:sym typeface="Saira"/>
              </a:rPr>
              <a:t>=&gt; Đ</a:t>
            </a:r>
            <a:r>
              <a:rPr lang="en-US" sz="2600">
                <a:solidFill>
                  <a:srgbClr val="000000"/>
                </a:solidFill>
                <a:latin typeface="Saira"/>
                <a:ea typeface="Saira"/>
                <a:cs typeface="Saira"/>
                <a:sym typeface="Saira"/>
              </a:rPr>
              <a:t>iều chỉnh độ sâu tinh chỉnh theo độ phức tạp của từng tác vụ.</a:t>
            </a:r>
          </a:p>
        </p:txBody>
      </p:sp>
      <p:sp>
        <p:nvSpPr>
          <p:cNvPr name="TextBox 18" id="18"/>
          <p:cNvSpPr txBox="true"/>
          <p:nvPr/>
        </p:nvSpPr>
        <p:spPr>
          <a:xfrm rot="0">
            <a:off x="6786660" y="7907274"/>
            <a:ext cx="4372954" cy="843280"/>
          </a:xfrm>
          <a:prstGeom prst="rect">
            <a:avLst/>
          </a:prstGeom>
        </p:spPr>
        <p:txBody>
          <a:bodyPr anchor="t" rtlCol="false" tIns="0" lIns="0" bIns="0" rIns="0">
            <a:spAutoFit/>
          </a:bodyPr>
          <a:lstStyle/>
          <a:p>
            <a:pPr algn="just">
              <a:lnSpc>
                <a:spcPts val="3380"/>
              </a:lnSpc>
            </a:pPr>
            <a:r>
              <a:rPr lang="en-US" sz="2600" spc="-104">
                <a:solidFill>
                  <a:srgbClr val="000000"/>
                </a:solidFill>
                <a:latin typeface="Saira"/>
                <a:ea typeface="Saira"/>
                <a:cs typeface="Saira"/>
                <a:sym typeface="Saira"/>
              </a:rPr>
              <a:t>=&gt; Đảm bảo chất lượng dữ liệu qua kiểm tra và xác minh.</a:t>
            </a:r>
          </a:p>
        </p:txBody>
      </p:sp>
      <p:sp>
        <p:nvSpPr>
          <p:cNvPr name="TextBox 19" id="19"/>
          <p:cNvSpPr txBox="true"/>
          <p:nvPr/>
        </p:nvSpPr>
        <p:spPr>
          <a:xfrm rot="0">
            <a:off x="12991138" y="7907274"/>
            <a:ext cx="3062355" cy="1271905"/>
          </a:xfrm>
          <a:prstGeom prst="rect">
            <a:avLst/>
          </a:prstGeom>
        </p:spPr>
        <p:txBody>
          <a:bodyPr anchor="t" rtlCol="false" tIns="0" lIns="0" bIns="0" rIns="0">
            <a:spAutoFit/>
          </a:bodyPr>
          <a:lstStyle/>
          <a:p>
            <a:pPr algn="just">
              <a:lnSpc>
                <a:spcPts val="3380"/>
              </a:lnSpc>
            </a:pPr>
            <a:r>
              <a:rPr lang="en-US" sz="2600" spc="-104">
                <a:solidFill>
                  <a:srgbClr val="000000"/>
                </a:solidFill>
                <a:latin typeface="Saira"/>
                <a:ea typeface="Saira"/>
                <a:cs typeface="Saira"/>
                <a:sym typeface="Saira"/>
              </a:rPr>
              <a:t>=&gt;Xây dựng bộ tiêu chí đánh giá phù hợp và cập nhật liên tục.</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10660204" y="-2448468"/>
            <a:ext cx="7627796" cy="5968751"/>
          </a:xfrm>
          <a:custGeom>
            <a:avLst/>
            <a:gdLst/>
            <a:ahLst/>
            <a:cxnLst/>
            <a:rect r="r" b="b" t="t" l="l"/>
            <a:pathLst>
              <a:path h="5968751" w="7627796">
                <a:moveTo>
                  <a:pt x="0" y="0"/>
                </a:moveTo>
                <a:lnTo>
                  <a:pt x="7627796" y="0"/>
                </a:lnTo>
                <a:lnTo>
                  <a:pt x="7627796" y="5968751"/>
                </a:lnTo>
                <a:lnTo>
                  <a:pt x="0" y="5968751"/>
                </a:lnTo>
                <a:lnTo>
                  <a:pt x="0" y="0"/>
                </a:lnTo>
                <a:close/>
              </a:path>
            </a:pathLst>
          </a:custGeom>
          <a:blipFill>
            <a:blip r:embed="rId2"/>
            <a:stretch>
              <a:fillRect l="0" t="0" r="0" b="0"/>
            </a:stretch>
          </a:blipFill>
        </p:spPr>
      </p:sp>
      <p:sp>
        <p:nvSpPr>
          <p:cNvPr name="Freeform 3" id="3"/>
          <p:cNvSpPr/>
          <p:nvPr/>
        </p:nvSpPr>
        <p:spPr>
          <a:xfrm flipH="false" flipV="false" rot="0">
            <a:off x="16175624" y="8667887"/>
            <a:ext cx="4940171" cy="4625235"/>
          </a:xfrm>
          <a:custGeom>
            <a:avLst/>
            <a:gdLst/>
            <a:ahLst/>
            <a:cxnLst/>
            <a:rect r="r" b="b" t="t" l="l"/>
            <a:pathLst>
              <a:path h="4625235" w="4940171">
                <a:moveTo>
                  <a:pt x="0" y="0"/>
                </a:moveTo>
                <a:lnTo>
                  <a:pt x="4940171" y="0"/>
                </a:lnTo>
                <a:lnTo>
                  <a:pt x="4940171" y="4625235"/>
                </a:lnTo>
                <a:lnTo>
                  <a:pt x="0" y="4625235"/>
                </a:lnTo>
                <a:lnTo>
                  <a:pt x="0" y="0"/>
                </a:lnTo>
                <a:close/>
              </a:path>
            </a:pathLst>
          </a:custGeom>
          <a:blipFill>
            <a:blip r:embed="rId3"/>
            <a:stretch>
              <a:fillRect l="0" t="0" r="0" b="0"/>
            </a:stretch>
          </a:blipFill>
        </p:spPr>
      </p:sp>
      <p:sp>
        <p:nvSpPr>
          <p:cNvPr name="TextBox 4" id="4"/>
          <p:cNvSpPr txBox="true"/>
          <p:nvPr/>
        </p:nvSpPr>
        <p:spPr>
          <a:xfrm rot="0">
            <a:off x="1028700" y="894047"/>
            <a:ext cx="9733543" cy="1087754"/>
          </a:xfrm>
          <a:prstGeom prst="rect">
            <a:avLst/>
          </a:prstGeom>
        </p:spPr>
        <p:txBody>
          <a:bodyPr anchor="t" rtlCol="false" tIns="0" lIns="0" bIns="0" rIns="0">
            <a:spAutoFit/>
          </a:bodyPr>
          <a:lstStyle/>
          <a:p>
            <a:pPr algn="l">
              <a:lnSpc>
                <a:spcPts val="8610"/>
              </a:lnSpc>
            </a:pPr>
            <a:r>
              <a:rPr lang="en-US" sz="7000">
                <a:solidFill>
                  <a:srgbClr val="000000"/>
                </a:solidFill>
                <a:latin typeface="Saira"/>
                <a:ea typeface="Saira"/>
                <a:cs typeface="Saira"/>
                <a:sym typeface="Saira"/>
              </a:rPr>
              <a:t>TUNING ĐA TÁC VỤ</a:t>
            </a:r>
          </a:p>
        </p:txBody>
      </p:sp>
      <p:sp>
        <p:nvSpPr>
          <p:cNvPr name="TextBox 5" id="5"/>
          <p:cNvSpPr txBox="true"/>
          <p:nvPr/>
        </p:nvSpPr>
        <p:spPr>
          <a:xfrm rot="0">
            <a:off x="1107757" y="3459939"/>
            <a:ext cx="6891556" cy="495300"/>
          </a:xfrm>
          <a:prstGeom prst="rect">
            <a:avLst/>
          </a:prstGeom>
        </p:spPr>
        <p:txBody>
          <a:bodyPr anchor="t" rtlCol="false" tIns="0" lIns="0" bIns="0" rIns="0">
            <a:spAutoFit/>
          </a:bodyPr>
          <a:lstStyle/>
          <a:p>
            <a:pPr algn="l">
              <a:lnSpc>
                <a:spcPts val="4199"/>
              </a:lnSpc>
              <a:spcBef>
                <a:spcPct val="0"/>
              </a:spcBef>
            </a:pPr>
            <a:r>
              <a:rPr lang="en-US" b="true" sz="2999">
                <a:solidFill>
                  <a:srgbClr val="000000"/>
                </a:solidFill>
                <a:latin typeface="Saira Bold"/>
                <a:ea typeface="Saira Bold"/>
                <a:cs typeface="Saira Bold"/>
                <a:sym typeface="Saira Bold"/>
              </a:rPr>
              <a:t>ĐỊNH NGHĨA</a:t>
            </a:r>
          </a:p>
        </p:txBody>
      </p:sp>
      <p:sp>
        <p:nvSpPr>
          <p:cNvPr name="AutoShape 6" id="6"/>
          <p:cNvSpPr/>
          <p:nvPr/>
        </p:nvSpPr>
        <p:spPr>
          <a:xfrm>
            <a:off x="-1828230" y="670210"/>
            <a:ext cx="4576175" cy="0"/>
          </a:xfrm>
          <a:prstGeom prst="line">
            <a:avLst/>
          </a:prstGeom>
          <a:ln cap="flat" w="9525">
            <a:solidFill>
              <a:srgbClr val="000000"/>
            </a:solidFill>
            <a:prstDash val="solid"/>
            <a:headEnd type="none" len="sm" w="sm"/>
            <a:tailEnd type="none" len="sm" w="sm"/>
          </a:ln>
        </p:spPr>
      </p:sp>
      <p:sp>
        <p:nvSpPr>
          <p:cNvPr name="TextBox 7" id="7"/>
          <p:cNvSpPr txBox="true"/>
          <p:nvPr/>
        </p:nvSpPr>
        <p:spPr>
          <a:xfrm rot="0">
            <a:off x="-1941712" y="363505"/>
            <a:ext cx="6428834" cy="306704"/>
          </a:xfrm>
          <a:prstGeom prst="rect">
            <a:avLst/>
          </a:prstGeom>
        </p:spPr>
        <p:txBody>
          <a:bodyPr anchor="t" rtlCol="false" tIns="0" lIns="0" bIns="0" rIns="0">
            <a:spAutoFit/>
          </a:bodyPr>
          <a:lstStyle/>
          <a:p>
            <a:pPr algn="ctr">
              <a:lnSpc>
                <a:spcPts val="2520"/>
              </a:lnSpc>
              <a:spcBef>
                <a:spcPct val="0"/>
              </a:spcBef>
            </a:pPr>
            <a:r>
              <a:rPr lang="en-US" b="true" sz="1800">
                <a:solidFill>
                  <a:srgbClr val="000000"/>
                </a:solidFill>
                <a:latin typeface="Saira Medium"/>
                <a:ea typeface="Saira Medium"/>
                <a:cs typeface="Saira Medium"/>
                <a:sym typeface="Saira Medium"/>
              </a:rPr>
              <a:t>MÔ HÌNH ĐỀ XUẤT</a:t>
            </a:r>
          </a:p>
        </p:txBody>
      </p:sp>
      <p:sp>
        <p:nvSpPr>
          <p:cNvPr name="TextBox 8" id="8"/>
          <p:cNvSpPr txBox="true"/>
          <p:nvPr/>
        </p:nvSpPr>
        <p:spPr>
          <a:xfrm rot="0">
            <a:off x="1107757" y="4328477"/>
            <a:ext cx="14300115" cy="2087245"/>
          </a:xfrm>
          <a:prstGeom prst="rect">
            <a:avLst/>
          </a:prstGeom>
        </p:spPr>
        <p:txBody>
          <a:bodyPr anchor="t" rtlCol="false" tIns="0" lIns="0" bIns="0" rIns="0">
            <a:spAutoFit/>
          </a:bodyPr>
          <a:lstStyle/>
          <a:p>
            <a:pPr algn="l">
              <a:lnSpc>
                <a:spcPts val="4129"/>
              </a:lnSpc>
              <a:spcBef>
                <a:spcPct val="0"/>
              </a:spcBef>
            </a:pPr>
            <a:r>
              <a:rPr lang="en-US" sz="2949">
                <a:solidFill>
                  <a:srgbClr val="000000"/>
                </a:solidFill>
                <a:latin typeface="Saira"/>
                <a:ea typeface="Saira"/>
                <a:cs typeface="Saira"/>
                <a:sym typeface="Saira"/>
              </a:rPr>
              <a:t>Gia</a:t>
            </a:r>
            <a:r>
              <a:rPr lang="en-US" sz="2949">
                <a:solidFill>
                  <a:srgbClr val="000000"/>
                </a:solidFill>
                <a:latin typeface="Saira"/>
                <a:ea typeface="Saira"/>
                <a:cs typeface="Saira"/>
                <a:sym typeface="Saira"/>
              </a:rPr>
              <a:t>i đoạn này đánh giá khả năng thích ứng và linh hoạt của LLM khi thực hiện đồng thời nhiều tác vụ NLP tài chính. Việc tích hợp nhiều hướng dẫn cho phép LLM xử lý đồng thời nhiều tác vụ, phản ánh môi trường đa nhiệm phức tạp trong thực tế tài chính – nơi yêu cầu phân tích và xử lý nhiều dạng dữ liệu cùng lúc.</a:t>
            </a:r>
          </a:p>
        </p:txBody>
      </p:sp>
      <p:sp>
        <p:nvSpPr>
          <p:cNvPr name="Freeform 9" id="9"/>
          <p:cNvSpPr/>
          <p:nvPr/>
        </p:nvSpPr>
        <p:spPr>
          <a:xfrm flipH="false" flipV="true" rot="-10800000">
            <a:off x="15407872" y="6321004"/>
            <a:ext cx="244005" cy="189437"/>
          </a:xfrm>
          <a:custGeom>
            <a:avLst/>
            <a:gdLst/>
            <a:ahLst/>
            <a:cxnLst/>
            <a:rect r="r" b="b" t="t" l="l"/>
            <a:pathLst>
              <a:path h="189437" w="244005">
                <a:moveTo>
                  <a:pt x="0" y="189437"/>
                </a:moveTo>
                <a:lnTo>
                  <a:pt x="244005" y="189437"/>
                </a:lnTo>
                <a:lnTo>
                  <a:pt x="244005" y="0"/>
                </a:lnTo>
                <a:lnTo>
                  <a:pt x="0" y="0"/>
                </a:lnTo>
                <a:lnTo>
                  <a:pt x="0" y="18943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0" id="10"/>
          <p:cNvSpPr/>
          <p:nvPr/>
        </p:nvSpPr>
        <p:spPr>
          <a:xfrm>
            <a:off x="-2904568" y="3980815"/>
            <a:ext cx="6428834" cy="0"/>
          </a:xfrm>
          <a:prstGeom prst="line">
            <a:avLst/>
          </a:prstGeom>
          <a:ln cap="flat" w="9525">
            <a:solidFill>
              <a:srgbClr val="000000"/>
            </a:solidFill>
            <a:prstDash val="solid"/>
            <a:headEnd type="none" len="sm" w="sm"/>
            <a:tailEnd type="none" len="sm" w="sm"/>
          </a:ln>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3354844" y="-2498984"/>
            <a:ext cx="7627796" cy="5968751"/>
          </a:xfrm>
          <a:custGeom>
            <a:avLst/>
            <a:gdLst/>
            <a:ahLst/>
            <a:cxnLst/>
            <a:rect r="r" b="b" t="t" l="l"/>
            <a:pathLst>
              <a:path h="5968751" w="7627796">
                <a:moveTo>
                  <a:pt x="0" y="0"/>
                </a:moveTo>
                <a:lnTo>
                  <a:pt x="7627797" y="0"/>
                </a:lnTo>
                <a:lnTo>
                  <a:pt x="7627797" y="5968751"/>
                </a:lnTo>
                <a:lnTo>
                  <a:pt x="0" y="5968751"/>
                </a:lnTo>
                <a:lnTo>
                  <a:pt x="0" y="0"/>
                </a:lnTo>
                <a:close/>
              </a:path>
            </a:pathLst>
          </a:custGeom>
          <a:blipFill>
            <a:blip r:embed="rId2"/>
            <a:stretch>
              <a:fillRect l="0" t="0" r="0" b="0"/>
            </a:stretch>
          </a:blipFill>
        </p:spPr>
      </p:sp>
      <p:sp>
        <p:nvSpPr>
          <p:cNvPr name="Freeform 3" id="3"/>
          <p:cNvSpPr/>
          <p:nvPr/>
        </p:nvSpPr>
        <p:spPr>
          <a:xfrm flipH="false" flipV="false" rot="0">
            <a:off x="-886620" y="9195689"/>
            <a:ext cx="4940171" cy="4625235"/>
          </a:xfrm>
          <a:custGeom>
            <a:avLst/>
            <a:gdLst/>
            <a:ahLst/>
            <a:cxnLst/>
            <a:rect r="r" b="b" t="t" l="l"/>
            <a:pathLst>
              <a:path h="4625235" w="4940171">
                <a:moveTo>
                  <a:pt x="0" y="0"/>
                </a:moveTo>
                <a:lnTo>
                  <a:pt x="4940171" y="0"/>
                </a:lnTo>
                <a:lnTo>
                  <a:pt x="4940171" y="4625235"/>
                </a:lnTo>
                <a:lnTo>
                  <a:pt x="0" y="4625235"/>
                </a:lnTo>
                <a:lnTo>
                  <a:pt x="0" y="0"/>
                </a:lnTo>
                <a:close/>
              </a:path>
            </a:pathLst>
          </a:custGeom>
          <a:blipFill>
            <a:blip r:embed="rId3"/>
            <a:stretch>
              <a:fillRect l="0" t="0" r="0" b="0"/>
            </a:stretch>
          </a:blipFill>
        </p:spPr>
      </p:sp>
      <p:sp>
        <p:nvSpPr>
          <p:cNvPr name="TextBox 4" id="4"/>
          <p:cNvSpPr txBox="true"/>
          <p:nvPr/>
        </p:nvSpPr>
        <p:spPr>
          <a:xfrm rot="0">
            <a:off x="1028700" y="894047"/>
            <a:ext cx="9733543" cy="1087754"/>
          </a:xfrm>
          <a:prstGeom prst="rect">
            <a:avLst/>
          </a:prstGeom>
        </p:spPr>
        <p:txBody>
          <a:bodyPr anchor="t" rtlCol="false" tIns="0" lIns="0" bIns="0" rIns="0">
            <a:spAutoFit/>
          </a:bodyPr>
          <a:lstStyle/>
          <a:p>
            <a:pPr algn="l">
              <a:lnSpc>
                <a:spcPts val="8610"/>
              </a:lnSpc>
            </a:pPr>
            <a:r>
              <a:rPr lang="en-US" sz="7000">
                <a:solidFill>
                  <a:srgbClr val="000000"/>
                </a:solidFill>
                <a:latin typeface="Saira"/>
                <a:ea typeface="Saira"/>
                <a:cs typeface="Saira"/>
                <a:sym typeface="Saira"/>
              </a:rPr>
              <a:t>TUNING ĐA TÁC VỤ</a:t>
            </a:r>
          </a:p>
        </p:txBody>
      </p:sp>
      <p:sp>
        <p:nvSpPr>
          <p:cNvPr name="AutoShape 5" id="5"/>
          <p:cNvSpPr/>
          <p:nvPr/>
        </p:nvSpPr>
        <p:spPr>
          <a:xfrm>
            <a:off x="-1828230" y="670210"/>
            <a:ext cx="4576175" cy="0"/>
          </a:xfrm>
          <a:prstGeom prst="line">
            <a:avLst/>
          </a:prstGeom>
          <a:ln cap="flat" w="9525">
            <a:solidFill>
              <a:srgbClr val="000000"/>
            </a:solidFill>
            <a:prstDash val="solid"/>
            <a:headEnd type="none" len="sm" w="sm"/>
            <a:tailEnd type="none" len="sm" w="sm"/>
          </a:ln>
        </p:spPr>
      </p:sp>
      <p:sp>
        <p:nvSpPr>
          <p:cNvPr name="TextBox 6" id="6"/>
          <p:cNvSpPr txBox="true"/>
          <p:nvPr/>
        </p:nvSpPr>
        <p:spPr>
          <a:xfrm rot="0">
            <a:off x="-1941712" y="363505"/>
            <a:ext cx="6428834" cy="306704"/>
          </a:xfrm>
          <a:prstGeom prst="rect">
            <a:avLst/>
          </a:prstGeom>
        </p:spPr>
        <p:txBody>
          <a:bodyPr anchor="t" rtlCol="false" tIns="0" lIns="0" bIns="0" rIns="0">
            <a:spAutoFit/>
          </a:bodyPr>
          <a:lstStyle/>
          <a:p>
            <a:pPr algn="ctr">
              <a:lnSpc>
                <a:spcPts val="2520"/>
              </a:lnSpc>
              <a:spcBef>
                <a:spcPct val="0"/>
              </a:spcBef>
            </a:pPr>
            <a:r>
              <a:rPr lang="en-US" b="true" sz="1800">
                <a:solidFill>
                  <a:srgbClr val="000000"/>
                </a:solidFill>
                <a:latin typeface="Saira Medium"/>
                <a:ea typeface="Saira Medium"/>
                <a:cs typeface="Saira Medium"/>
                <a:sym typeface="Saira Medium"/>
              </a:rPr>
              <a:t>MÔ HÌNH ĐỀ XUẤT</a:t>
            </a:r>
          </a:p>
        </p:txBody>
      </p:sp>
      <p:sp>
        <p:nvSpPr>
          <p:cNvPr name="AutoShape 7" id="7"/>
          <p:cNvSpPr/>
          <p:nvPr/>
        </p:nvSpPr>
        <p:spPr>
          <a:xfrm>
            <a:off x="-2895841" y="3912680"/>
            <a:ext cx="6428834" cy="0"/>
          </a:xfrm>
          <a:prstGeom prst="line">
            <a:avLst/>
          </a:prstGeom>
          <a:ln cap="flat" w="9525">
            <a:solidFill>
              <a:srgbClr val="000000"/>
            </a:solidFill>
            <a:prstDash val="solid"/>
            <a:headEnd type="none" len="sm" w="sm"/>
            <a:tailEnd type="none" len="sm" w="sm"/>
          </a:ln>
        </p:spPr>
      </p:sp>
      <p:sp>
        <p:nvSpPr>
          <p:cNvPr name="TextBox 8" id="8"/>
          <p:cNvSpPr txBox="true"/>
          <p:nvPr/>
        </p:nvSpPr>
        <p:spPr>
          <a:xfrm rot="0">
            <a:off x="1788228" y="4136517"/>
            <a:ext cx="3532917" cy="2613025"/>
          </a:xfrm>
          <a:prstGeom prst="rect">
            <a:avLst/>
          </a:prstGeom>
        </p:spPr>
        <p:txBody>
          <a:bodyPr anchor="t" rtlCol="false" tIns="0" lIns="0" bIns="0" rIns="0">
            <a:spAutoFit/>
          </a:bodyPr>
          <a:lstStyle/>
          <a:p>
            <a:pPr algn="just">
              <a:lnSpc>
                <a:spcPts val="3769"/>
              </a:lnSpc>
            </a:pPr>
            <a:r>
              <a:rPr lang="en-US" b="true" sz="2899" spc="-115">
                <a:solidFill>
                  <a:srgbClr val="000000"/>
                </a:solidFill>
                <a:latin typeface="Saira Bold"/>
                <a:ea typeface="Saira Bold"/>
                <a:cs typeface="Saira Bold"/>
                <a:sym typeface="Saira Bold"/>
              </a:rPr>
              <a:t>Nhiễu giữa các tác vụ:</a:t>
            </a:r>
          </a:p>
          <a:p>
            <a:pPr algn="just">
              <a:lnSpc>
                <a:spcPts val="3380"/>
              </a:lnSpc>
            </a:pPr>
            <a:r>
              <a:rPr lang="en-US" b="true" sz="2600" spc="-104">
                <a:solidFill>
                  <a:srgbClr val="000000"/>
                </a:solidFill>
                <a:latin typeface="Saira Bold"/>
                <a:ea typeface="Saira Bold"/>
                <a:cs typeface="Saira Bold"/>
                <a:sym typeface="Saira Bold"/>
              </a:rPr>
              <a:t> </a:t>
            </a:r>
            <a:r>
              <a:rPr lang="en-US" sz="2600" spc="-104">
                <a:solidFill>
                  <a:srgbClr val="000000"/>
                </a:solidFill>
                <a:latin typeface="Saira"/>
                <a:ea typeface="Saira"/>
                <a:cs typeface="Saira"/>
                <a:sym typeface="Saira"/>
              </a:rPr>
              <a:t>Khi mô hình học nhiều nhiệm vụ cùng lúc, việc học một nhiệm vụ có thể làm giảm hiệu suất ở nhiệm vụ khác.</a:t>
            </a:r>
          </a:p>
        </p:txBody>
      </p:sp>
      <p:sp>
        <p:nvSpPr>
          <p:cNvPr name="TextBox 9" id="9"/>
          <p:cNvSpPr txBox="true"/>
          <p:nvPr/>
        </p:nvSpPr>
        <p:spPr>
          <a:xfrm rot="0">
            <a:off x="1028700" y="3417379"/>
            <a:ext cx="6891556" cy="495300"/>
          </a:xfrm>
          <a:prstGeom prst="rect">
            <a:avLst/>
          </a:prstGeom>
        </p:spPr>
        <p:txBody>
          <a:bodyPr anchor="t" rtlCol="false" tIns="0" lIns="0" bIns="0" rIns="0">
            <a:spAutoFit/>
          </a:bodyPr>
          <a:lstStyle/>
          <a:p>
            <a:pPr algn="l">
              <a:lnSpc>
                <a:spcPts val="4199"/>
              </a:lnSpc>
              <a:spcBef>
                <a:spcPct val="0"/>
              </a:spcBef>
            </a:pPr>
            <a:r>
              <a:rPr lang="en-US" b="true" sz="2999">
                <a:solidFill>
                  <a:srgbClr val="000000"/>
                </a:solidFill>
                <a:latin typeface="Saira Bold"/>
                <a:ea typeface="Saira Bold"/>
                <a:cs typeface="Saira Bold"/>
                <a:sym typeface="Saira Bold"/>
              </a:rPr>
              <a:t>THÁCH THỨC</a:t>
            </a:r>
          </a:p>
        </p:txBody>
      </p:sp>
      <p:sp>
        <p:nvSpPr>
          <p:cNvPr name="TextBox 10" id="10"/>
          <p:cNvSpPr txBox="true"/>
          <p:nvPr/>
        </p:nvSpPr>
        <p:spPr>
          <a:xfrm rot="0">
            <a:off x="6786660" y="4136517"/>
            <a:ext cx="4372954" cy="2660650"/>
          </a:xfrm>
          <a:prstGeom prst="rect">
            <a:avLst/>
          </a:prstGeom>
        </p:spPr>
        <p:txBody>
          <a:bodyPr anchor="t" rtlCol="false" tIns="0" lIns="0" bIns="0" rIns="0">
            <a:spAutoFit/>
          </a:bodyPr>
          <a:lstStyle/>
          <a:p>
            <a:pPr algn="just">
              <a:lnSpc>
                <a:spcPts val="3769"/>
              </a:lnSpc>
            </a:pPr>
            <a:r>
              <a:rPr lang="en-US" b="true" sz="2899" spc="-115">
                <a:solidFill>
                  <a:srgbClr val="000000"/>
                </a:solidFill>
                <a:latin typeface="Saira Bold"/>
                <a:ea typeface="Saira Bold"/>
                <a:cs typeface="Saira Bold"/>
                <a:sym typeface="Saira Bold"/>
              </a:rPr>
              <a:t>Gia tăng độ phức tạp tính toán:</a:t>
            </a:r>
          </a:p>
          <a:p>
            <a:pPr algn="just">
              <a:lnSpc>
                <a:spcPts val="3380"/>
              </a:lnSpc>
            </a:pPr>
            <a:r>
              <a:rPr lang="en-US" b="true" sz="2600" spc="-104">
                <a:solidFill>
                  <a:srgbClr val="000000"/>
                </a:solidFill>
                <a:latin typeface="Saira Bold"/>
                <a:ea typeface="Saira Bold"/>
                <a:cs typeface="Saira Bold"/>
                <a:sym typeface="Saira Bold"/>
              </a:rPr>
              <a:t> </a:t>
            </a:r>
            <a:r>
              <a:rPr lang="en-US" sz="2600" spc="-104">
                <a:solidFill>
                  <a:srgbClr val="000000"/>
                </a:solidFill>
                <a:latin typeface="Saira"/>
                <a:ea typeface="Saira"/>
                <a:cs typeface="Saira"/>
                <a:sym typeface="Saira"/>
              </a:rPr>
              <a:t>Hướng dẫn cho nhiều tác vụ làm tăng khối lượng xử lý, gây khó khăn trong việc duy trì hiệu suất và tốc độ.</a:t>
            </a:r>
          </a:p>
        </p:txBody>
      </p:sp>
      <p:sp>
        <p:nvSpPr>
          <p:cNvPr name="TextBox 11" id="11"/>
          <p:cNvSpPr txBox="true"/>
          <p:nvPr/>
        </p:nvSpPr>
        <p:spPr>
          <a:xfrm rot="0">
            <a:off x="12869135" y="4136517"/>
            <a:ext cx="4066017" cy="3089275"/>
          </a:xfrm>
          <a:prstGeom prst="rect">
            <a:avLst/>
          </a:prstGeom>
        </p:spPr>
        <p:txBody>
          <a:bodyPr anchor="t" rtlCol="false" tIns="0" lIns="0" bIns="0" rIns="0">
            <a:spAutoFit/>
          </a:bodyPr>
          <a:lstStyle/>
          <a:p>
            <a:pPr algn="just">
              <a:lnSpc>
                <a:spcPts val="3769"/>
              </a:lnSpc>
            </a:pPr>
            <a:r>
              <a:rPr lang="en-US" b="true" sz="2899" spc="-115">
                <a:solidFill>
                  <a:srgbClr val="000000"/>
                </a:solidFill>
                <a:latin typeface="Saira Bold"/>
                <a:ea typeface="Saira Bold"/>
                <a:cs typeface="Saira Bold"/>
                <a:sym typeface="Saira Bold"/>
              </a:rPr>
              <a:t>Khó xác định trọng số tối ưu giữa các tác vụ:</a:t>
            </a:r>
          </a:p>
          <a:p>
            <a:pPr algn="just">
              <a:lnSpc>
                <a:spcPts val="3380"/>
              </a:lnSpc>
            </a:pPr>
            <a:r>
              <a:rPr lang="en-US" sz="2600" spc="-104">
                <a:solidFill>
                  <a:srgbClr val="000000"/>
                </a:solidFill>
                <a:latin typeface="Saira"/>
                <a:ea typeface="Saira"/>
                <a:cs typeface="Saira"/>
                <a:sym typeface="Saira"/>
              </a:rPr>
              <a:t> Việc xác định trọng số phù hợp giữa các nhiệm vụ là điều không đơn giản nhằm tránh tình trạng một nhiệm vụ chiếm ưu thế.</a:t>
            </a:r>
          </a:p>
        </p:txBody>
      </p:sp>
      <p:grpSp>
        <p:nvGrpSpPr>
          <p:cNvPr name="Group 12" id="12"/>
          <p:cNvGrpSpPr/>
          <p:nvPr/>
        </p:nvGrpSpPr>
        <p:grpSpPr>
          <a:xfrm rot="0">
            <a:off x="-2895841" y="7044817"/>
            <a:ext cx="11060103" cy="457200"/>
            <a:chOff x="0" y="0"/>
            <a:chExt cx="14746804" cy="609600"/>
          </a:xfrm>
        </p:grpSpPr>
        <p:sp>
          <p:nvSpPr>
            <p:cNvPr name="AutoShape 13" id="13"/>
            <p:cNvSpPr/>
            <p:nvPr/>
          </p:nvSpPr>
          <p:spPr>
            <a:xfrm>
              <a:off x="0" y="603250"/>
              <a:ext cx="8571778" cy="0"/>
            </a:xfrm>
            <a:prstGeom prst="line">
              <a:avLst/>
            </a:prstGeom>
            <a:ln cap="flat" w="12700">
              <a:solidFill>
                <a:srgbClr val="000000"/>
              </a:solidFill>
              <a:prstDash val="solid"/>
              <a:headEnd type="none" len="sm" w="sm"/>
              <a:tailEnd type="none" len="sm" w="sm"/>
            </a:ln>
          </p:spPr>
        </p:sp>
        <p:sp>
          <p:nvSpPr>
            <p:cNvPr name="TextBox 14" id="14"/>
            <p:cNvSpPr txBox="true"/>
            <p:nvPr/>
          </p:nvSpPr>
          <p:spPr>
            <a:xfrm rot="0">
              <a:off x="5558062" y="-47625"/>
              <a:ext cx="9188742" cy="644525"/>
            </a:xfrm>
            <a:prstGeom prst="rect">
              <a:avLst/>
            </a:prstGeom>
          </p:spPr>
          <p:txBody>
            <a:bodyPr anchor="t" rtlCol="false" tIns="0" lIns="0" bIns="0" rIns="0">
              <a:spAutoFit/>
            </a:bodyPr>
            <a:lstStyle/>
            <a:p>
              <a:pPr algn="l">
                <a:lnSpc>
                  <a:spcPts val="4199"/>
                </a:lnSpc>
                <a:spcBef>
                  <a:spcPct val="0"/>
                </a:spcBef>
              </a:pPr>
              <a:r>
                <a:rPr lang="en-US" b="true" sz="2999">
                  <a:solidFill>
                    <a:srgbClr val="000000"/>
                  </a:solidFill>
                  <a:latin typeface="Saira Bold"/>
                  <a:ea typeface="Saira Bold"/>
                  <a:cs typeface="Saira Bold"/>
                  <a:sym typeface="Saira Bold"/>
                </a:rPr>
                <a:t>GIẢI PHÁP</a:t>
              </a:r>
            </a:p>
          </p:txBody>
        </p:sp>
      </p:grpSp>
      <p:sp>
        <p:nvSpPr>
          <p:cNvPr name="TextBox 15" id="15"/>
          <p:cNvSpPr txBox="true"/>
          <p:nvPr/>
        </p:nvSpPr>
        <p:spPr>
          <a:xfrm rot="0">
            <a:off x="1788228" y="7926324"/>
            <a:ext cx="3288912" cy="1590294"/>
          </a:xfrm>
          <a:prstGeom prst="rect">
            <a:avLst/>
          </a:prstGeom>
        </p:spPr>
        <p:txBody>
          <a:bodyPr anchor="t" rtlCol="false" tIns="0" lIns="0" bIns="0" rIns="0">
            <a:spAutoFit/>
          </a:bodyPr>
          <a:lstStyle/>
          <a:p>
            <a:pPr algn="just">
              <a:lnSpc>
                <a:spcPts val="3198"/>
              </a:lnSpc>
              <a:spcBef>
                <a:spcPct val="0"/>
              </a:spcBef>
            </a:pPr>
            <a:r>
              <a:rPr lang="en-US" sz="2600">
                <a:solidFill>
                  <a:srgbClr val="000000"/>
                </a:solidFill>
                <a:latin typeface="Saira"/>
                <a:ea typeface="Saira"/>
                <a:cs typeface="Saira"/>
                <a:sym typeface="Saira"/>
              </a:rPr>
              <a:t>=&gt; Dùng</a:t>
            </a:r>
            <a:r>
              <a:rPr lang="en-US" sz="2600">
                <a:solidFill>
                  <a:srgbClr val="000000"/>
                </a:solidFill>
                <a:latin typeface="Saira"/>
                <a:ea typeface="Saira"/>
                <a:cs typeface="Saira"/>
                <a:sym typeface="Saira"/>
              </a:rPr>
              <a:t> các tầng chuyên biệt cho từng tác vụ, chỉ chia sẻ một phần tầng chung</a:t>
            </a:r>
          </a:p>
        </p:txBody>
      </p:sp>
      <p:sp>
        <p:nvSpPr>
          <p:cNvPr name="TextBox 16" id="16"/>
          <p:cNvSpPr txBox="true"/>
          <p:nvPr/>
        </p:nvSpPr>
        <p:spPr>
          <a:xfrm rot="0">
            <a:off x="6786660" y="7907274"/>
            <a:ext cx="4372954" cy="2129155"/>
          </a:xfrm>
          <a:prstGeom prst="rect">
            <a:avLst/>
          </a:prstGeom>
        </p:spPr>
        <p:txBody>
          <a:bodyPr anchor="t" rtlCol="false" tIns="0" lIns="0" bIns="0" rIns="0">
            <a:spAutoFit/>
          </a:bodyPr>
          <a:lstStyle/>
          <a:p>
            <a:pPr algn="just">
              <a:lnSpc>
                <a:spcPts val="3380"/>
              </a:lnSpc>
            </a:pPr>
            <a:r>
              <a:rPr lang="en-US" sz="2600" spc="-104">
                <a:solidFill>
                  <a:srgbClr val="000000"/>
                </a:solidFill>
                <a:latin typeface="Saira"/>
                <a:ea typeface="Saira"/>
                <a:cs typeface="Saira"/>
                <a:sym typeface="Saira"/>
              </a:rPr>
              <a:t>=&gt; Áp dụng các kỹ thuật tối ưu như chia lô hiệu quả, xử lý song song để phân bổ tài nguyên tính toán, đảm bảo tốc độ mà không giảm chất lượng.</a:t>
            </a:r>
          </a:p>
        </p:txBody>
      </p:sp>
      <p:sp>
        <p:nvSpPr>
          <p:cNvPr name="TextBox 17" id="17"/>
          <p:cNvSpPr txBox="true"/>
          <p:nvPr/>
        </p:nvSpPr>
        <p:spPr>
          <a:xfrm rot="0">
            <a:off x="12991138" y="7907274"/>
            <a:ext cx="3754132" cy="2129155"/>
          </a:xfrm>
          <a:prstGeom prst="rect">
            <a:avLst/>
          </a:prstGeom>
        </p:spPr>
        <p:txBody>
          <a:bodyPr anchor="t" rtlCol="false" tIns="0" lIns="0" bIns="0" rIns="0">
            <a:spAutoFit/>
          </a:bodyPr>
          <a:lstStyle/>
          <a:p>
            <a:pPr algn="just">
              <a:lnSpc>
                <a:spcPts val="3380"/>
              </a:lnSpc>
            </a:pPr>
            <a:r>
              <a:rPr lang="en-US" sz="2600" spc="-104">
                <a:solidFill>
                  <a:srgbClr val="000000"/>
                </a:solidFill>
                <a:latin typeface="Saira"/>
                <a:ea typeface="Saira"/>
                <a:cs typeface="Saira"/>
                <a:sym typeface="Saira"/>
              </a:rPr>
              <a:t>=&gt;Điều chỉnh trọng số của từng nhiệm vụ theo thời gian huấn luyện để đảm bảo học hài hòa, không thiên lệch.</a:t>
            </a:r>
          </a:p>
        </p:txBody>
      </p:sp>
      <p:sp>
        <p:nvSpPr>
          <p:cNvPr name="Freeform 18" id="18"/>
          <p:cNvSpPr/>
          <p:nvPr/>
        </p:nvSpPr>
        <p:spPr>
          <a:xfrm flipH="false" flipV="false" rot="0">
            <a:off x="15758449" y="42598"/>
            <a:ext cx="1973641" cy="1972204"/>
          </a:xfrm>
          <a:custGeom>
            <a:avLst/>
            <a:gdLst/>
            <a:ahLst/>
            <a:cxnLst/>
            <a:rect r="r" b="b" t="t" l="l"/>
            <a:pathLst>
              <a:path h="1972204" w="1973641">
                <a:moveTo>
                  <a:pt x="0" y="0"/>
                </a:moveTo>
                <a:lnTo>
                  <a:pt x="1973641" y="0"/>
                </a:lnTo>
                <a:lnTo>
                  <a:pt x="1973641" y="1972204"/>
                </a:lnTo>
                <a:lnTo>
                  <a:pt x="0" y="1972204"/>
                </a:lnTo>
                <a:lnTo>
                  <a:pt x="0" y="0"/>
                </a:lnTo>
                <a:close/>
              </a:path>
            </a:pathLst>
          </a:custGeom>
          <a:blipFill>
            <a:blip r:embed="rId4"/>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2192227" y="-1389995"/>
            <a:ext cx="4940171" cy="4625235"/>
          </a:xfrm>
          <a:custGeom>
            <a:avLst/>
            <a:gdLst/>
            <a:ahLst/>
            <a:cxnLst/>
            <a:rect r="r" b="b" t="t" l="l"/>
            <a:pathLst>
              <a:path h="4625235" w="4940171">
                <a:moveTo>
                  <a:pt x="0" y="0"/>
                </a:moveTo>
                <a:lnTo>
                  <a:pt x="4940171" y="0"/>
                </a:lnTo>
                <a:lnTo>
                  <a:pt x="4940171" y="4625235"/>
                </a:lnTo>
                <a:lnTo>
                  <a:pt x="0" y="4625235"/>
                </a:lnTo>
                <a:lnTo>
                  <a:pt x="0" y="0"/>
                </a:lnTo>
                <a:close/>
              </a:path>
            </a:pathLst>
          </a:custGeom>
          <a:blipFill>
            <a:blip r:embed="rId2"/>
            <a:stretch>
              <a:fillRect l="0" t="0" r="0" b="0"/>
            </a:stretch>
          </a:blipFill>
        </p:spPr>
      </p:sp>
      <p:sp>
        <p:nvSpPr>
          <p:cNvPr name="TextBox 3" id="3"/>
          <p:cNvSpPr txBox="true"/>
          <p:nvPr/>
        </p:nvSpPr>
        <p:spPr>
          <a:xfrm rot="0">
            <a:off x="1028700" y="894047"/>
            <a:ext cx="9733543" cy="2173604"/>
          </a:xfrm>
          <a:prstGeom prst="rect">
            <a:avLst/>
          </a:prstGeom>
        </p:spPr>
        <p:txBody>
          <a:bodyPr anchor="t" rtlCol="false" tIns="0" lIns="0" bIns="0" rIns="0">
            <a:spAutoFit/>
          </a:bodyPr>
          <a:lstStyle/>
          <a:p>
            <a:pPr algn="l">
              <a:lnSpc>
                <a:spcPts val="8610"/>
              </a:lnSpc>
            </a:pPr>
            <a:r>
              <a:rPr lang="en-US" sz="7000">
                <a:solidFill>
                  <a:srgbClr val="000000"/>
                </a:solidFill>
                <a:latin typeface="Saira"/>
                <a:ea typeface="Saira"/>
                <a:cs typeface="Saira"/>
                <a:sym typeface="Saira"/>
              </a:rPr>
              <a:t>TUNING ĐỂ ĐẠT NĂNG LỰC ZERO-SHOT</a:t>
            </a:r>
          </a:p>
        </p:txBody>
      </p:sp>
      <p:sp>
        <p:nvSpPr>
          <p:cNvPr name="AutoShape 4" id="4"/>
          <p:cNvSpPr/>
          <p:nvPr/>
        </p:nvSpPr>
        <p:spPr>
          <a:xfrm>
            <a:off x="-1828230" y="670210"/>
            <a:ext cx="4576175" cy="0"/>
          </a:xfrm>
          <a:prstGeom prst="line">
            <a:avLst/>
          </a:prstGeom>
          <a:ln cap="flat" w="9525">
            <a:solidFill>
              <a:srgbClr val="000000"/>
            </a:solidFill>
            <a:prstDash val="solid"/>
            <a:headEnd type="none" len="sm" w="sm"/>
            <a:tailEnd type="none" len="sm" w="sm"/>
          </a:ln>
        </p:spPr>
      </p:sp>
      <p:sp>
        <p:nvSpPr>
          <p:cNvPr name="TextBox 5" id="5"/>
          <p:cNvSpPr txBox="true"/>
          <p:nvPr/>
        </p:nvSpPr>
        <p:spPr>
          <a:xfrm rot="0">
            <a:off x="-1941712" y="363505"/>
            <a:ext cx="6428834" cy="306704"/>
          </a:xfrm>
          <a:prstGeom prst="rect">
            <a:avLst/>
          </a:prstGeom>
        </p:spPr>
        <p:txBody>
          <a:bodyPr anchor="t" rtlCol="false" tIns="0" lIns="0" bIns="0" rIns="0">
            <a:spAutoFit/>
          </a:bodyPr>
          <a:lstStyle/>
          <a:p>
            <a:pPr algn="ctr">
              <a:lnSpc>
                <a:spcPts val="2520"/>
              </a:lnSpc>
              <a:spcBef>
                <a:spcPct val="0"/>
              </a:spcBef>
            </a:pPr>
            <a:r>
              <a:rPr lang="en-US" b="true" sz="1800">
                <a:solidFill>
                  <a:srgbClr val="000000"/>
                </a:solidFill>
                <a:latin typeface="Saira Medium"/>
                <a:ea typeface="Saira Medium"/>
                <a:cs typeface="Saira Medium"/>
                <a:sym typeface="Saira Medium"/>
              </a:rPr>
              <a:t>MÔ HÌNH ĐỀ XUẤT</a:t>
            </a:r>
          </a:p>
        </p:txBody>
      </p:sp>
      <p:sp>
        <p:nvSpPr>
          <p:cNvPr name="Freeform 6" id="6"/>
          <p:cNvSpPr/>
          <p:nvPr/>
        </p:nvSpPr>
        <p:spPr>
          <a:xfrm flipH="false" flipV="false" rot="0">
            <a:off x="16272480" y="8776390"/>
            <a:ext cx="1973641" cy="1972204"/>
          </a:xfrm>
          <a:custGeom>
            <a:avLst/>
            <a:gdLst/>
            <a:ahLst/>
            <a:cxnLst/>
            <a:rect r="r" b="b" t="t" l="l"/>
            <a:pathLst>
              <a:path h="1972204" w="1973641">
                <a:moveTo>
                  <a:pt x="0" y="0"/>
                </a:moveTo>
                <a:lnTo>
                  <a:pt x="1973640" y="0"/>
                </a:lnTo>
                <a:lnTo>
                  <a:pt x="1973640" y="1972205"/>
                </a:lnTo>
                <a:lnTo>
                  <a:pt x="0" y="1972205"/>
                </a:lnTo>
                <a:lnTo>
                  <a:pt x="0" y="0"/>
                </a:lnTo>
                <a:close/>
              </a:path>
            </a:pathLst>
          </a:custGeom>
          <a:blipFill>
            <a:blip r:embed="rId3"/>
            <a:stretch>
              <a:fillRect l="0" t="0" r="0" b="0"/>
            </a:stretch>
          </a:blipFill>
        </p:spPr>
      </p:sp>
      <p:sp>
        <p:nvSpPr>
          <p:cNvPr name="TextBox 7" id="7"/>
          <p:cNvSpPr txBox="true"/>
          <p:nvPr/>
        </p:nvSpPr>
        <p:spPr>
          <a:xfrm rot="0">
            <a:off x="1107757" y="3459939"/>
            <a:ext cx="6891556" cy="495300"/>
          </a:xfrm>
          <a:prstGeom prst="rect">
            <a:avLst/>
          </a:prstGeom>
        </p:spPr>
        <p:txBody>
          <a:bodyPr anchor="t" rtlCol="false" tIns="0" lIns="0" bIns="0" rIns="0">
            <a:spAutoFit/>
          </a:bodyPr>
          <a:lstStyle/>
          <a:p>
            <a:pPr algn="l">
              <a:lnSpc>
                <a:spcPts val="4199"/>
              </a:lnSpc>
              <a:spcBef>
                <a:spcPct val="0"/>
              </a:spcBef>
            </a:pPr>
            <a:r>
              <a:rPr lang="en-US" b="true" sz="2999">
                <a:solidFill>
                  <a:srgbClr val="000000"/>
                </a:solidFill>
                <a:latin typeface="Saira Bold"/>
                <a:ea typeface="Saira Bold"/>
                <a:cs typeface="Saira Bold"/>
                <a:sym typeface="Saira Bold"/>
              </a:rPr>
              <a:t>ĐỊNH NGHĨA</a:t>
            </a:r>
          </a:p>
        </p:txBody>
      </p:sp>
      <p:sp>
        <p:nvSpPr>
          <p:cNvPr name="TextBox 8" id="8"/>
          <p:cNvSpPr txBox="true"/>
          <p:nvPr/>
        </p:nvSpPr>
        <p:spPr>
          <a:xfrm rot="0">
            <a:off x="1107757" y="4328477"/>
            <a:ext cx="14300115" cy="2087245"/>
          </a:xfrm>
          <a:prstGeom prst="rect">
            <a:avLst/>
          </a:prstGeom>
        </p:spPr>
        <p:txBody>
          <a:bodyPr anchor="t" rtlCol="false" tIns="0" lIns="0" bIns="0" rIns="0">
            <a:spAutoFit/>
          </a:bodyPr>
          <a:lstStyle/>
          <a:p>
            <a:pPr algn="l">
              <a:lnSpc>
                <a:spcPts val="4129"/>
              </a:lnSpc>
              <a:spcBef>
                <a:spcPct val="0"/>
              </a:spcBef>
            </a:pPr>
            <a:r>
              <a:rPr lang="en-US" sz="2949">
                <a:solidFill>
                  <a:srgbClr val="000000"/>
                </a:solidFill>
                <a:latin typeface="Saira"/>
                <a:ea typeface="Saira"/>
                <a:cs typeface="Saira"/>
                <a:sym typeface="Saira"/>
              </a:rPr>
              <a:t>Gia</a:t>
            </a:r>
            <a:r>
              <a:rPr lang="en-US" sz="2949">
                <a:solidFill>
                  <a:srgbClr val="000000"/>
                </a:solidFill>
                <a:latin typeface="Saira"/>
                <a:ea typeface="Saira"/>
                <a:cs typeface="Saira"/>
                <a:sym typeface="Saira"/>
              </a:rPr>
              <a:t>i đoạn cuối cùng này nâng cao khả năng "zero-shot" của LLM – tức khả năng xử lý các nhiệm vụ chưa từng thấy trước đó. Các tác vụ mới và dữ liệu chưa từng tiếp xúc, đánh giá tính linh hoạt, khả năng học nhanh và thích ứng với thay đổi trong bối cảnh tài chính biến động nhanh chóng.</a:t>
            </a:r>
          </a:p>
        </p:txBody>
      </p:sp>
      <p:sp>
        <p:nvSpPr>
          <p:cNvPr name="Freeform 9" id="9"/>
          <p:cNvSpPr/>
          <p:nvPr/>
        </p:nvSpPr>
        <p:spPr>
          <a:xfrm flipH="false" flipV="true" rot="-10800000">
            <a:off x="15163867" y="6415723"/>
            <a:ext cx="244005" cy="189437"/>
          </a:xfrm>
          <a:custGeom>
            <a:avLst/>
            <a:gdLst/>
            <a:ahLst/>
            <a:cxnLst/>
            <a:rect r="r" b="b" t="t" l="l"/>
            <a:pathLst>
              <a:path h="189437" w="244005">
                <a:moveTo>
                  <a:pt x="0" y="189436"/>
                </a:moveTo>
                <a:lnTo>
                  <a:pt x="244005" y="189436"/>
                </a:lnTo>
                <a:lnTo>
                  <a:pt x="244005" y="0"/>
                </a:lnTo>
                <a:lnTo>
                  <a:pt x="0" y="0"/>
                </a:lnTo>
                <a:lnTo>
                  <a:pt x="0" y="18943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0" id="10"/>
          <p:cNvSpPr/>
          <p:nvPr/>
        </p:nvSpPr>
        <p:spPr>
          <a:xfrm>
            <a:off x="-2904568" y="3980815"/>
            <a:ext cx="6428834" cy="0"/>
          </a:xfrm>
          <a:prstGeom prst="line">
            <a:avLst/>
          </a:prstGeom>
          <a:ln cap="flat" w="9525">
            <a:solidFill>
              <a:srgbClr val="000000"/>
            </a:solidFill>
            <a:prstDash val="solid"/>
            <a:headEnd type="none" len="sm" w="sm"/>
            <a:tailEnd type="none" len="sm" w="sm"/>
          </a:ln>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14324726" y="-2984375"/>
            <a:ext cx="7627796" cy="5968751"/>
          </a:xfrm>
          <a:custGeom>
            <a:avLst/>
            <a:gdLst/>
            <a:ahLst/>
            <a:cxnLst/>
            <a:rect r="r" b="b" t="t" l="l"/>
            <a:pathLst>
              <a:path h="5968751" w="7627796">
                <a:moveTo>
                  <a:pt x="0" y="0"/>
                </a:moveTo>
                <a:lnTo>
                  <a:pt x="7627797" y="0"/>
                </a:lnTo>
                <a:lnTo>
                  <a:pt x="7627797" y="5968750"/>
                </a:lnTo>
                <a:lnTo>
                  <a:pt x="0" y="5968750"/>
                </a:lnTo>
                <a:lnTo>
                  <a:pt x="0" y="0"/>
                </a:lnTo>
                <a:close/>
              </a:path>
            </a:pathLst>
          </a:custGeom>
          <a:blipFill>
            <a:blip r:embed="rId2"/>
            <a:stretch>
              <a:fillRect l="0" t="0" r="0" b="0"/>
            </a:stretch>
          </a:blipFill>
        </p:spPr>
      </p:sp>
      <p:sp>
        <p:nvSpPr>
          <p:cNvPr name="Freeform 3" id="3"/>
          <p:cNvSpPr/>
          <p:nvPr/>
        </p:nvSpPr>
        <p:spPr>
          <a:xfrm flipH="false" flipV="false" rot="0">
            <a:off x="16175624" y="8667887"/>
            <a:ext cx="4940171" cy="4625235"/>
          </a:xfrm>
          <a:custGeom>
            <a:avLst/>
            <a:gdLst/>
            <a:ahLst/>
            <a:cxnLst/>
            <a:rect r="r" b="b" t="t" l="l"/>
            <a:pathLst>
              <a:path h="4625235" w="4940171">
                <a:moveTo>
                  <a:pt x="0" y="0"/>
                </a:moveTo>
                <a:lnTo>
                  <a:pt x="4940171" y="0"/>
                </a:lnTo>
                <a:lnTo>
                  <a:pt x="4940171" y="4625235"/>
                </a:lnTo>
                <a:lnTo>
                  <a:pt x="0" y="4625235"/>
                </a:lnTo>
                <a:lnTo>
                  <a:pt x="0" y="0"/>
                </a:lnTo>
                <a:close/>
              </a:path>
            </a:pathLst>
          </a:custGeom>
          <a:blipFill>
            <a:blip r:embed="rId3"/>
            <a:stretch>
              <a:fillRect l="0" t="0" r="0" b="0"/>
            </a:stretch>
          </a:blipFill>
        </p:spPr>
      </p:sp>
      <p:sp>
        <p:nvSpPr>
          <p:cNvPr name="TextBox 4" id="4"/>
          <p:cNvSpPr txBox="true"/>
          <p:nvPr/>
        </p:nvSpPr>
        <p:spPr>
          <a:xfrm rot="0">
            <a:off x="1028700" y="894047"/>
            <a:ext cx="9733543" cy="2173604"/>
          </a:xfrm>
          <a:prstGeom prst="rect">
            <a:avLst/>
          </a:prstGeom>
        </p:spPr>
        <p:txBody>
          <a:bodyPr anchor="t" rtlCol="false" tIns="0" lIns="0" bIns="0" rIns="0">
            <a:spAutoFit/>
          </a:bodyPr>
          <a:lstStyle/>
          <a:p>
            <a:pPr algn="l">
              <a:lnSpc>
                <a:spcPts val="8610"/>
              </a:lnSpc>
            </a:pPr>
            <a:r>
              <a:rPr lang="en-US" sz="7000">
                <a:solidFill>
                  <a:srgbClr val="000000"/>
                </a:solidFill>
                <a:latin typeface="Saira"/>
                <a:ea typeface="Saira"/>
                <a:cs typeface="Saira"/>
                <a:sym typeface="Saira"/>
              </a:rPr>
              <a:t>TUNING ĐỂ ĐẠT NĂNG LỰC ZERO-SHOT</a:t>
            </a:r>
          </a:p>
        </p:txBody>
      </p:sp>
      <p:sp>
        <p:nvSpPr>
          <p:cNvPr name="AutoShape 5" id="5"/>
          <p:cNvSpPr/>
          <p:nvPr/>
        </p:nvSpPr>
        <p:spPr>
          <a:xfrm>
            <a:off x="-2895841" y="3912680"/>
            <a:ext cx="6428834" cy="0"/>
          </a:xfrm>
          <a:prstGeom prst="line">
            <a:avLst/>
          </a:prstGeom>
          <a:ln cap="flat" w="9525">
            <a:solidFill>
              <a:srgbClr val="000000"/>
            </a:solidFill>
            <a:prstDash val="solid"/>
            <a:headEnd type="none" len="sm" w="sm"/>
            <a:tailEnd type="none" len="sm" w="sm"/>
          </a:ln>
        </p:spPr>
      </p:sp>
      <p:sp>
        <p:nvSpPr>
          <p:cNvPr name="TextBox 6" id="6"/>
          <p:cNvSpPr txBox="true"/>
          <p:nvPr/>
        </p:nvSpPr>
        <p:spPr>
          <a:xfrm rot="0">
            <a:off x="1028700" y="3417379"/>
            <a:ext cx="6891556" cy="495300"/>
          </a:xfrm>
          <a:prstGeom prst="rect">
            <a:avLst/>
          </a:prstGeom>
        </p:spPr>
        <p:txBody>
          <a:bodyPr anchor="t" rtlCol="false" tIns="0" lIns="0" bIns="0" rIns="0">
            <a:spAutoFit/>
          </a:bodyPr>
          <a:lstStyle/>
          <a:p>
            <a:pPr algn="l">
              <a:lnSpc>
                <a:spcPts val="4199"/>
              </a:lnSpc>
              <a:spcBef>
                <a:spcPct val="0"/>
              </a:spcBef>
            </a:pPr>
            <a:r>
              <a:rPr lang="en-US" b="true" sz="2999">
                <a:solidFill>
                  <a:srgbClr val="000000"/>
                </a:solidFill>
                <a:latin typeface="Saira Bold"/>
                <a:ea typeface="Saira Bold"/>
                <a:cs typeface="Saira Bold"/>
                <a:sym typeface="Saira Bold"/>
              </a:rPr>
              <a:t>THÁCH THỨC</a:t>
            </a:r>
          </a:p>
        </p:txBody>
      </p:sp>
      <p:sp>
        <p:nvSpPr>
          <p:cNvPr name="AutoShape 7" id="7"/>
          <p:cNvSpPr/>
          <p:nvPr/>
        </p:nvSpPr>
        <p:spPr>
          <a:xfrm>
            <a:off x="-1828230" y="670210"/>
            <a:ext cx="4576175" cy="0"/>
          </a:xfrm>
          <a:prstGeom prst="line">
            <a:avLst/>
          </a:prstGeom>
          <a:ln cap="flat" w="9525">
            <a:solidFill>
              <a:srgbClr val="000000"/>
            </a:solidFill>
            <a:prstDash val="solid"/>
            <a:headEnd type="none" len="sm" w="sm"/>
            <a:tailEnd type="none" len="sm" w="sm"/>
          </a:ln>
        </p:spPr>
      </p:sp>
      <p:sp>
        <p:nvSpPr>
          <p:cNvPr name="TextBox 8" id="8"/>
          <p:cNvSpPr txBox="true"/>
          <p:nvPr/>
        </p:nvSpPr>
        <p:spPr>
          <a:xfrm rot="0">
            <a:off x="-1941712" y="363505"/>
            <a:ext cx="6428834" cy="306704"/>
          </a:xfrm>
          <a:prstGeom prst="rect">
            <a:avLst/>
          </a:prstGeom>
        </p:spPr>
        <p:txBody>
          <a:bodyPr anchor="t" rtlCol="false" tIns="0" lIns="0" bIns="0" rIns="0">
            <a:spAutoFit/>
          </a:bodyPr>
          <a:lstStyle/>
          <a:p>
            <a:pPr algn="ctr">
              <a:lnSpc>
                <a:spcPts val="2520"/>
              </a:lnSpc>
              <a:spcBef>
                <a:spcPct val="0"/>
              </a:spcBef>
            </a:pPr>
            <a:r>
              <a:rPr lang="en-US" b="true" sz="1800">
                <a:solidFill>
                  <a:srgbClr val="000000"/>
                </a:solidFill>
                <a:latin typeface="Saira Medium"/>
                <a:ea typeface="Saira Medium"/>
                <a:cs typeface="Saira Medium"/>
                <a:sym typeface="Saira Medium"/>
              </a:rPr>
              <a:t>MÔ HÌNH ĐỀ XUẤT</a:t>
            </a:r>
          </a:p>
        </p:txBody>
      </p:sp>
      <p:sp>
        <p:nvSpPr>
          <p:cNvPr name="TextBox 9" id="9"/>
          <p:cNvSpPr txBox="true"/>
          <p:nvPr/>
        </p:nvSpPr>
        <p:spPr>
          <a:xfrm rot="0">
            <a:off x="1788228" y="4136517"/>
            <a:ext cx="4785387" cy="2184400"/>
          </a:xfrm>
          <a:prstGeom prst="rect">
            <a:avLst/>
          </a:prstGeom>
        </p:spPr>
        <p:txBody>
          <a:bodyPr anchor="t" rtlCol="false" tIns="0" lIns="0" bIns="0" rIns="0">
            <a:spAutoFit/>
          </a:bodyPr>
          <a:lstStyle/>
          <a:p>
            <a:pPr algn="just">
              <a:lnSpc>
                <a:spcPts val="3769"/>
              </a:lnSpc>
            </a:pPr>
            <a:r>
              <a:rPr lang="en-US" b="true" sz="2899" spc="-115">
                <a:solidFill>
                  <a:srgbClr val="000000"/>
                </a:solidFill>
                <a:latin typeface="Saira Bold"/>
                <a:ea typeface="Saira Bold"/>
                <a:cs typeface="Saira Bold"/>
                <a:sym typeface="Saira Bold"/>
              </a:rPr>
              <a:t>Ảo giác thông tin:</a:t>
            </a:r>
          </a:p>
          <a:p>
            <a:pPr algn="just">
              <a:lnSpc>
                <a:spcPts val="3380"/>
              </a:lnSpc>
            </a:pPr>
            <a:r>
              <a:rPr lang="en-US" b="true" sz="2600" spc="-104">
                <a:solidFill>
                  <a:srgbClr val="000000"/>
                </a:solidFill>
                <a:latin typeface="Saira Bold"/>
                <a:ea typeface="Saira Bold"/>
                <a:cs typeface="Saira Bold"/>
                <a:sym typeface="Saira Bold"/>
              </a:rPr>
              <a:t> </a:t>
            </a:r>
            <a:r>
              <a:rPr lang="en-US" sz="2600" spc="-104">
                <a:solidFill>
                  <a:srgbClr val="000000"/>
                </a:solidFill>
                <a:latin typeface="Saira"/>
                <a:ea typeface="Saira"/>
                <a:cs typeface="Saira"/>
                <a:sym typeface="Saira"/>
              </a:rPr>
              <a:t>Mô hình có thể tạo ra thông tin hợp lý nhưng không có thật khi đối mặt với nhiệm vụ mới.</a:t>
            </a:r>
          </a:p>
          <a:p>
            <a:pPr algn="just">
              <a:lnSpc>
                <a:spcPts val="3380"/>
              </a:lnSpc>
            </a:pPr>
            <a:r>
              <a:rPr lang="en-US" b="true" sz="2600" spc="-104">
                <a:solidFill>
                  <a:srgbClr val="000000"/>
                </a:solidFill>
                <a:latin typeface="Saira Bold"/>
                <a:ea typeface="Saira Bold"/>
                <a:cs typeface="Saira Bold"/>
                <a:sym typeface="Saira Bold"/>
              </a:rPr>
              <a:t> </a:t>
            </a:r>
          </a:p>
        </p:txBody>
      </p:sp>
      <p:sp>
        <p:nvSpPr>
          <p:cNvPr name="TextBox 10" id="10"/>
          <p:cNvSpPr txBox="true"/>
          <p:nvPr/>
        </p:nvSpPr>
        <p:spPr>
          <a:xfrm rot="0">
            <a:off x="10367290" y="4112705"/>
            <a:ext cx="5808334" cy="1755775"/>
          </a:xfrm>
          <a:prstGeom prst="rect">
            <a:avLst/>
          </a:prstGeom>
        </p:spPr>
        <p:txBody>
          <a:bodyPr anchor="t" rtlCol="false" tIns="0" lIns="0" bIns="0" rIns="0">
            <a:spAutoFit/>
          </a:bodyPr>
          <a:lstStyle/>
          <a:p>
            <a:pPr algn="just">
              <a:lnSpc>
                <a:spcPts val="3769"/>
              </a:lnSpc>
            </a:pPr>
            <a:r>
              <a:rPr lang="en-US" b="true" sz="2899" spc="-115">
                <a:solidFill>
                  <a:srgbClr val="000000"/>
                </a:solidFill>
                <a:latin typeface="Saira Bold"/>
                <a:ea typeface="Saira Bold"/>
                <a:cs typeface="Saira Bold"/>
                <a:sym typeface="Saira Bold"/>
              </a:rPr>
              <a:t>Tổng quát hóa và chuyên biệt hóa: </a:t>
            </a:r>
          </a:p>
          <a:p>
            <a:pPr algn="just">
              <a:lnSpc>
                <a:spcPts val="3380"/>
              </a:lnSpc>
            </a:pPr>
            <a:r>
              <a:rPr lang="en-US" sz="2600" spc="-104">
                <a:solidFill>
                  <a:srgbClr val="000000"/>
                </a:solidFill>
                <a:latin typeface="Saira"/>
                <a:ea typeface="Saira"/>
                <a:cs typeface="Saira"/>
                <a:sym typeface="Saira"/>
              </a:rPr>
              <a:t>Cân bằng giữa khả năng tổng quát với tác vụ mới và chuyên sâu ở tác vụ cũ là một thách thức liên tục.</a:t>
            </a:r>
          </a:p>
        </p:txBody>
      </p:sp>
      <p:grpSp>
        <p:nvGrpSpPr>
          <p:cNvPr name="Group 11" id="11"/>
          <p:cNvGrpSpPr/>
          <p:nvPr/>
        </p:nvGrpSpPr>
        <p:grpSpPr>
          <a:xfrm rot="0">
            <a:off x="-2895841" y="7044817"/>
            <a:ext cx="11060103" cy="457200"/>
            <a:chOff x="0" y="0"/>
            <a:chExt cx="14746804" cy="609600"/>
          </a:xfrm>
        </p:grpSpPr>
        <p:sp>
          <p:nvSpPr>
            <p:cNvPr name="AutoShape 12" id="12"/>
            <p:cNvSpPr/>
            <p:nvPr/>
          </p:nvSpPr>
          <p:spPr>
            <a:xfrm>
              <a:off x="0" y="603250"/>
              <a:ext cx="8571778" cy="0"/>
            </a:xfrm>
            <a:prstGeom prst="line">
              <a:avLst/>
            </a:prstGeom>
            <a:ln cap="flat" w="12700">
              <a:solidFill>
                <a:srgbClr val="000000"/>
              </a:solidFill>
              <a:prstDash val="solid"/>
              <a:headEnd type="none" len="sm" w="sm"/>
              <a:tailEnd type="none" len="sm" w="sm"/>
            </a:ln>
          </p:spPr>
        </p:sp>
        <p:sp>
          <p:nvSpPr>
            <p:cNvPr name="TextBox 13" id="13"/>
            <p:cNvSpPr txBox="true"/>
            <p:nvPr/>
          </p:nvSpPr>
          <p:spPr>
            <a:xfrm rot="0">
              <a:off x="5558062" y="-47625"/>
              <a:ext cx="9188742" cy="644525"/>
            </a:xfrm>
            <a:prstGeom prst="rect">
              <a:avLst/>
            </a:prstGeom>
          </p:spPr>
          <p:txBody>
            <a:bodyPr anchor="t" rtlCol="false" tIns="0" lIns="0" bIns="0" rIns="0">
              <a:spAutoFit/>
            </a:bodyPr>
            <a:lstStyle/>
            <a:p>
              <a:pPr algn="l">
                <a:lnSpc>
                  <a:spcPts val="4199"/>
                </a:lnSpc>
                <a:spcBef>
                  <a:spcPct val="0"/>
                </a:spcBef>
              </a:pPr>
              <a:r>
                <a:rPr lang="en-US" b="true" sz="2999">
                  <a:solidFill>
                    <a:srgbClr val="000000"/>
                  </a:solidFill>
                  <a:latin typeface="Saira Bold"/>
                  <a:ea typeface="Saira Bold"/>
                  <a:cs typeface="Saira Bold"/>
                  <a:sym typeface="Saira Bold"/>
                </a:rPr>
                <a:t>GIẢI PHÁP</a:t>
              </a:r>
            </a:p>
          </p:txBody>
        </p:sp>
      </p:grpSp>
      <p:sp>
        <p:nvSpPr>
          <p:cNvPr name="Freeform 14" id="14"/>
          <p:cNvSpPr/>
          <p:nvPr/>
        </p:nvSpPr>
        <p:spPr>
          <a:xfrm flipH="false" flipV="true" rot="-10800000">
            <a:off x="6451612" y="6226199"/>
            <a:ext cx="244005" cy="189437"/>
          </a:xfrm>
          <a:custGeom>
            <a:avLst/>
            <a:gdLst/>
            <a:ahLst/>
            <a:cxnLst/>
            <a:rect r="r" b="b" t="t" l="l"/>
            <a:pathLst>
              <a:path h="189437" w="244005">
                <a:moveTo>
                  <a:pt x="0" y="189437"/>
                </a:moveTo>
                <a:lnTo>
                  <a:pt x="244005" y="189437"/>
                </a:lnTo>
                <a:lnTo>
                  <a:pt x="244005" y="0"/>
                </a:lnTo>
                <a:lnTo>
                  <a:pt x="0" y="0"/>
                </a:lnTo>
                <a:lnTo>
                  <a:pt x="0" y="18943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1788228" y="7926324"/>
            <a:ext cx="4785387" cy="1590294"/>
          </a:xfrm>
          <a:prstGeom prst="rect">
            <a:avLst/>
          </a:prstGeom>
        </p:spPr>
        <p:txBody>
          <a:bodyPr anchor="t" rtlCol="false" tIns="0" lIns="0" bIns="0" rIns="0">
            <a:spAutoFit/>
          </a:bodyPr>
          <a:lstStyle/>
          <a:p>
            <a:pPr algn="just">
              <a:lnSpc>
                <a:spcPts val="3198"/>
              </a:lnSpc>
              <a:spcBef>
                <a:spcPct val="0"/>
              </a:spcBef>
            </a:pPr>
            <a:r>
              <a:rPr lang="en-US" sz="2600">
                <a:solidFill>
                  <a:srgbClr val="000000"/>
                </a:solidFill>
                <a:latin typeface="Saira"/>
                <a:ea typeface="Saira"/>
                <a:cs typeface="Saira"/>
                <a:sym typeface="Saira"/>
              </a:rPr>
              <a:t>=&gt; Tá</a:t>
            </a:r>
            <a:r>
              <a:rPr lang="en-US" sz="2600">
                <a:solidFill>
                  <a:srgbClr val="000000"/>
                </a:solidFill>
                <a:latin typeface="Saira"/>
                <a:ea typeface="Saira"/>
                <a:cs typeface="Saira"/>
                <a:sym typeface="Saira"/>
              </a:rPr>
              <a:t>i thiết kế nhiệm vụ giúp mô hình tập trung vào mục tiêu rõ ràng, giảm khả năng tạo thông tin sai lệch.</a:t>
            </a:r>
          </a:p>
        </p:txBody>
      </p:sp>
      <p:sp>
        <p:nvSpPr>
          <p:cNvPr name="Freeform 16" id="16"/>
          <p:cNvSpPr/>
          <p:nvPr/>
        </p:nvSpPr>
        <p:spPr>
          <a:xfrm flipH="false" flipV="true" rot="-10800000">
            <a:off x="16053621" y="6226199"/>
            <a:ext cx="244005" cy="189437"/>
          </a:xfrm>
          <a:custGeom>
            <a:avLst/>
            <a:gdLst/>
            <a:ahLst/>
            <a:cxnLst/>
            <a:rect r="r" b="b" t="t" l="l"/>
            <a:pathLst>
              <a:path h="189437" w="244005">
                <a:moveTo>
                  <a:pt x="0" y="189437"/>
                </a:moveTo>
                <a:lnTo>
                  <a:pt x="244006" y="189437"/>
                </a:lnTo>
                <a:lnTo>
                  <a:pt x="244006" y="0"/>
                </a:lnTo>
                <a:lnTo>
                  <a:pt x="0" y="0"/>
                </a:lnTo>
                <a:lnTo>
                  <a:pt x="0" y="18943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7" id="17"/>
          <p:cNvSpPr txBox="true"/>
          <p:nvPr/>
        </p:nvSpPr>
        <p:spPr>
          <a:xfrm rot="0">
            <a:off x="10367290" y="7878191"/>
            <a:ext cx="5808334" cy="1271905"/>
          </a:xfrm>
          <a:prstGeom prst="rect">
            <a:avLst/>
          </a:prstGeom>
        </p:spPr>
        <p:txBody>
          <a:bodyPr anchor="t" rtlCol="false" tIns="0" lIns="0" bIns="0" rIns="0">
            <a:spAutoFit/>
          </a:bodyPr>
          <a:lstStyle/>
          <a:p>
            <a:pPr algn="just">
              <a:lnSpc>
                <a:spcPts val="3380"/>
              </a:lnSpc>
            </a:pPr>
            <a:r>
              <a:rPr lang="en-US" sz="2600" spc="-104">
                <a:solidFill>
                  <a:srgbClr val="000000"/>
                </a:solidFill>
                <a:latin typeface="Saira"/>
                <a:ea typeface="Saira"/>
                <a:cs typeface="Saira"/>
                <a:sym typeface="Saira"/>
              </a:rPr>
              <a:t>=&gt;  Áp dụng kỹ thuật học thích nghi và tinh chỉnh động để mô hình điều chỉnh phù hợp theo từng nhiệm vụ cụ thể.</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TextBox 2" id="2"/>
          <p:cNvSpPr txBox="true"/>
          <p:nvPr/>
        </p:nvSpPr>
        <p:spPr>
          <a:xfrm rot="0">
            <a:off x="644881" y="3038299"/>
            <a:ext cx="16998237" cy="2372159"/>
          </a:xfrm>
          <a:prstGeom prst="rect">
            <a:avLst/>
          </a:prstGeom>
        </p:spPr>
        <p:txBody>
          <a:bodyPr anchor="t" rtlCol="false" tIns="0" lIns="0" bIns="0" rIns="0">
            <a:spAutoFit/>
          </a:bodyPr>
          <a:lstStyle/>
          <a:p>
            <a:pPr algn="ctr">
              <a:lnSpc>
                <a:spcPts val="19401"/>
              </a:lnSpc>
              <a:spcBef>
                <a:spcPct val="0"/>
              </a:spcBef>
            </a:pPr>
            <a:r>
              <a:rPr lang="en-US" sz="13857">
                <a:solidFill>
                  <a:srgbClr val="000000"/>
                </a:solidFill>
                <a:latin typeface="Saira"/>
                <a:ea typeface="Saira"/>
                <a:cs typeface="Saira"/>
                <a:sym typeface="Saira"/>
              </a:rPr>
              <a:t>TRIỂN KHAI</a:t>
            </a:r>
          </a:p>
        </p:txBody>
      </p:sp>
      <p:sp>
        <p:nvSpPr>
          <p:cNvPr name="AutoShape 3" id="3"/>
          <p:cNvSpPr/>
          <p:nvPr/>
        </p:nvSpPr>
        <p:spPr>
          <a:xfrm>
            <a:off x="733790" y="2666566"/>
            <a:ext cx="6492240" cy="0"/>
          </a:xfrm>
          <a:prstGeom prst="line">
            <a:avLst/>
          </a:prstGeom>
          <a:ln cap="flat" w="9525">
            <a:solidFill>
              <a:srgbClr val="000000"/>
            </a:solidFill>
            <a:prstDash val="solid"/>
            <a:headEnd type="none" len="sm" w="sm"/>
            <a:tailEnd type="none" len="sm" w="sm"/>
          </a:ln>
        </p:spPr>
      </p:sp>
      <p:sp>
        <p:nvSpPr>
          <p:cNvPr name="AutoShape 4" id="4"/>
          <p:cNvSpPr/>
          <p:nvPr/>
        </p:nvSpPr>
        <p:spPr>
          <a:xfrm>
            <a:off x="6595804" y="8566129"/>
            <a:ext cx="10663496" cy="0"/>
          </a:xfrm>
          <a:prstGeom prst="line">
            <a:avLst/>
          </a:prstGeom>
          <a:ln cap="flat" w="9525">
            <a:solidFill>
              <a:srgbClr val="000000"/>
            </a:solidFill>
            <a:prstDash val="solid"/>
            <a:headEnd type="none" len="sm" w="sm"/>
            <a:tailEnd type="none" len="sm" w="sm"/>
          </a:ln>
        </p:spPr>
      </p:sp>
      <p:sp>
        <p:nvSpPr>
          <p:cNvPr name="Freeform 5" id="5"/>
          <p:cNvSpPr/>
          <p:nvPr/>
        </p:nvSpPr>
        <p:spPr>
          <a:xfrm flipH="false" flipV="false" rot="0">
            <a:off x="12891654" y="7940547"/>
            <a:ext cx="4367646" cy="460588"/>
          </a:xfrm>
          <a:custGeom>
            <a:avLst/>
            <a:gdLst/>
            <a:ahLst/>
            <a:cxnLst/>
            <a:rect r="r" b="b" t="t" l="l"/>
            <a:pathLst>
              <a:path h="460588" w="4367646">
                <a:moveTo>
                  <a:pt x="0" y="0"/>
                </a:moveTo>
                <a:lnTo>
                  <a:pt x="4367646" y="0"/>
                </a:lnTo>
                <a:lnTo>
                  <a:pt x="4367646" y="460588"/>
                </a:lnTo>
                <a:lnTo>
                  <a:pt x="0" y="4605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733790" y="1372644"/>
            <a:ext cx="4367646" cy="460588"/>
          </a:xfrm>
          <a:custGeom>
            <a:avLst/>
            <a:gdLst/>
            <a:ahLst/>
            <a:cxnLst/>
            <a:rect r="r" b="b" t="t" l="l"/>
            <a:pathLst>
              <a:path h="460588" w="4367646">
                <a:moveTo>
                  <a:pt x="4367646" y="0"/>
                </a:moveTo>
                <a:lnTo>
                  <a:pt x="0" y="0"/>
                </a:lnTo>
                <a:lnTo>
                  <a:pt x="0" y="460588"/>
                </a:lnTo>
                <a:lnTo>
                  <a:pt x="4367646" y="460588"/>
                </a:lnTo>
                <a:lnTo>
                  <a:pt x="43676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28700" y="9068863"/>
            <a:ext cx="244005" cy="189437"/>
          </a:xfrm>
          <a:custGeom>
            <a:avLst/>
            <a:gdLst/>
            <a:ahLst/>
            <a:cxnLst/>
            <a:rect r="r" b="b" t="t" l="l"/>
            <a:pathLst>
              <a:path h="189437" w="244005">
                <a:moveTo>
                  <a:pt x="0" y="0"/>
                </a:moveTo>
                <a:lnTo>
                  <a:pt x="244005" y="0"/>
                </a:lnTo>
                <a:lnTo>
                  <a:pt x="244005" y="189437"/>
                </a:lnTo>
                <a:lnTo>
                  <a:pt x="0" y="1894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0">
            <a:off x="17015295" y="9068863"/>
            <a:ext cx="244005" cy="189437"/>
          </a:xfrm>
          <a:custGeom>
            <a:avLst/>
            <a:gdLst/>
            <a:ahLst/>
            <a:cxnLst/>
            <a:rect r="r" b="b" t="t" l="l"/>
            <a:pathLst>
              <a:path h="189437" w="244005">
                <a:moveTo>
                  <a:pt x="244005" y="0"/>
                </a:moveTo>
                <a:lnTo>
                  <a:pt x="0" y="0"/>
                </a:lnTo>
                <a:lnTo>
                  <a:pt x="0" y="189437"/>
                </a:lnTo>
                <a:lnTo>
                  <a:pt x="244005" y="189437"/>
                </a:lnTo>
                <a:lnTo>
                  <a:pt x="244005"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10800000">
            <a:off x="17015295" y="1028700"/>
            <a:ext cx="244005" cy="189437"/>
          </a:xfrm>
          <a:custGeom>
            <a:avLst/>
            <a:gdLst/>
            <a:ahLst/>
            <a:cxnLst/>
            <a:rect r="r" b="b" t="t" l="l"/>
            <a:pathLst>
              <a:path h="189437" w="244005">
                <a:moveTo>
                  <a:pt x="0" y="0"/>
                </a:moveTo>
                <a:lnTo>
                  <a:pt x="244005" y="0"/>
                </a:lnTo>
                <a:lnTo>
                  <a:pt x="244005" y="189437"/>
                </a:lnTo>
                <a:lnTo>
                  <a:pt x="0" y="1894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true" flipV="false" rot="-10800000">
            <a:off x="1028700" y="1028700"/>
            <a:ext cx="244005" cy="189437"/>
          </a:xfrm>
          <a:custGeom>
            <a:avLst/>
            <a:gdLst/>
            <a:ahLst/>
            <a:cxnLst/>
            <a:rect r="r" b="b" t="t" l="l"/>
            <a:pathLst>
              <a:path h="189437" w="244005">
                <a:moveTo>
                  <a:pt x="244005" y="0"/>
                </a:moveTo>
                <a:lnTo>
                  <a:pt x="0" y="0"/>
                </a:lnTo>
                <a:lnTo>
                  <a:pt x="0" y="189437"/>
                </a:lnTo>
                <a:lnTo>
                  <a:pt x="244005" y="189437"/>
                </a:lnTo>
                <a:lnTo>
                  <a:pt x="244005"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1028700" y="2251169"/>
            <a:ext cx="2438166" cy="302259"/>
          </a:xfrm>
          <a:prstGeom prst="rect">
            <a:avLst/>
          </a:prstGeom>
        </p:spPr>
        <p:txBody>
          <a:bodyPr anchor="t" rtlCol="false" tIns="0" lIns="0" bIns="0" rIns="0">
            <a:spAutoFit/>
          </a:bodyPr>
          <a:lstStyle/>
          <a:p>
            <a:pPr algn="l">
              <a:lnSpc>
                <a:spcPts val="2240"/>
              </a:lnSpc>
              <a:spcBef>
                <a:spcPct val="0"/>
              </a:spcBef>
            </a:pPr>
            <a:r>
              <a:rPr lang="en-US" b="true" sz="1600">
                <a:solidFill>
                  <a:srgbClr val="000000"/>
                </a:solidFill>
                <a:latin typeface="Agrandir Grand Medium"/>
                <a:ea typeface="Agrandir Grand Medium"/>
                <a:cs typeface="Agrandir Grand Medium"/>
                <a:sym typeface="Agrandir Grand Medium"/>
              </a:rPr>
              <a:t>PRESENTATION</a:t>
            </a:r>
          </a:p>
        </p:txBody>
      </p:sp>
      <p:sp>
        <p:nvSpPr>
          <p:cNvPr name="TextBox 12" id="12"/>
          <p:cNvSpPr txBox="true"/>
          <p:nvPr/>
        </p:nvSpPr>
        <p:spPr>
          <a:xfrm rot="0">
            <a:off x="15090120" y="8766604"/>
            <a:ext cx="2047178" cy="302259"/>
          </a:xfrm>
          <a:prstGeom prst="rect">
            <a:avLst/>
          </a:prstGeom>
        </p:spPr>
        <p:txBody>
          <a:bodyPr anchor="t" rtlCol="false" tIns="0" lIns="0" bIns="0" rIns="0">
            <a:spAutoFit/>
          </a:bodyPr>
          <a:lstStyle/>
          <a:p>
            <a:pPr algn="r">
              <a:lnSpc>
                <a:spcPts val="2240"/>
              </a:lnSpc>
              <a:spcBef>
                <a:spcPct val="0"/>
              </a:spcBef>
            </a:pPr>
            <a:r>
              <a:rPr lang="en-US" b="true" sz="1600">
                <a:solidFill>
                  <a:srgbClr val="000000"/>
                </a:solidFill>
                <a:latin typeface="Agrandir Grand Medium"/>
                <a:ea typeface="Agrandir Grand Medium"/>
                <a:cs typeface="Agrandir Grand Medium"/>
                <a:sym typeface="Agrandir Grand Medium"/>
              </a:rPr>
              <a:t>30/04/2025</a:t>
            </a:r>
          </a:p>
        </p:txBody>
      </p:sp>
      <p:sp>
        <p:nvSpPr>
          <p:cNvPr name="TextBox 13" id="13"/>
          <p:cNvSpPr txBox="true"/>
          <p:nvPr/>
        </p:nvSpPr>
        <p:spPr>
          <a:xfrm rot="0">
            <a:off x="5101436" y="496147"/>
            <a:ext cx="4042564" cy="278764"/>
          </a:xfrm>
          <a:prstGeom prst="rect">
            <a:avLst/>
          </a:prstGeom>
        </p:spPr>
        <p:txBody>
          <a:bodyPr anchor="t" rtlCol="false" tIns="0" lIns="0" bIns="0" rIns="0">
            <a:spAutoFit/>
          </a:bodyPr>
          <a:lstStyle/>
          <a:p>
            <a:pPr algn="r">
              <a:lnSpc>
                <a:spcPts val="1960"/>
              </a:lnSpc>
              <a:spcBef>
                <a:spcPct val="0"/>
              </a:spcBef>
            </a:pPr>
            <a:r>
              <a:rPr lang="en-US" b="true" sz="1400" spc="271">
                <a:solidFill>
                  <a:srgbClr val="000000"/>
                </a:solidFill>
                <a:latin typeface="Agrandir Grand Medium"/>
                <a:ea typeface="Agrandir Grand Medium"/>
                <a:cs typeface="Agrandir Grand Medium"/>
                <a:sym typeface="Agrandir Grand Medium"/>
              </a:rPr>
              <a:t>GR17</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1453079">
            <a:off x="13869209" y="-3076813"/>
            <a:ext cx="6159048" cy="6517511"/>
          </a:xfrm>
          <a:custGeom>
            <a:avLst/>
            <a:gdLst/>
            <a:ahLst/>
            <a:cxnLst/>
            <a:rect r="r" b="b" t="t" l="l"/>
            <a:pathLst>
              <a:path h="6517511" w="6159048">
                <a:moveTo>
                  <a:pt x="0" y="0"/>
                </a:moveTo>
                <a:lnTo>
                  <a:pt x="6159048" y="0"/>
                </a:lnTo>
                <a:lnTo>
                  <a:pt x="6159048" y="6517510"/>
                </a:lnTo>
                <a:lnTo>
                  <a:pt x="0" y="6517510"/>
                </a:lnTo>
                <a:lnTo>
                  <a:pt x="0" y="0"/>
                </a:lnTo>
                <a:close/>
              </a:path>
            </a:pathLst>
          </a:custGeom>
          <a:blipFill>
            <a:blip r:embed="rId2"/>
            <a:stretch>
              <a:fillRect l="0" t="0" r="0" b="0"/>
            </a:stretch>
          </a:blipFill>
        </p:spPr>
      </p:sp>
      <p:sp>
        <p:nvSpPr>
          <p:cNvPr name="TextBox 3" id="3"/>
          <p:cNvSpPr txBox="true"/>
          <p:nvPr/>
        </p:nvSpPr>
        <p:spPr>
          <a:xfrm rot="0">
            <a:off x="1028700" y="1219200"/>
            <a:ext cx="12789725" cy="777240"/>
          </a:xfrm>
          <a:prstGeom prst="rect">
            <a:avLst/>
          </a:prstGeom>
        </p:spPr>
        <p:txBody>
          <a:bodyPr anchor="t" rtlCol="false" tIns="0" lIns="0" bIns="0" rIns="0">
            <a:spAutoFit/>
          </a:bodyPr>
          <a:lstStyle/>
          <a:p>
            <a:pPr algn="l">
              <a:lnSpc>
                <a:spcPts val="5759"/>
              </a:lnSpc>
            </a:pPr>
            <a:r>
              <a:rPr lang="en-US" sz="6399">
                <a:solidFill>
                  <a:srgbClr val="000000"/>
                </a:solidFill>
                <a:latin typeface="Saira"/>
                <a:ea typeface="Saira"/>
                <a:cs typeface="Saira"/>
                <a:sym typeface="Saira"/>
              </a:rPr>
              <a:t>CHUẨN BỊ DỮ LIỆU</a:t>
            </a:r>
          </a:p>
        </p:txBody>
      </p:sp>
      <p:sp>
        <p:nvSpPr>
          <p:cNvPr name="TextBox 4" id="4"/>
          <p:cNvSpPr txBox="true"/>
          <p:nvPr/>
        </p:nvSpPr>
        <p:spPr>
          <a:xfrm rot="0">
            <a:off x="754887" y="4388574"/>
            <a:ext cx="14919506" cy="4448175"/>
          </a:xfrm>
          <a:prstGeom prst="rect">
            <a:avLst/>
          </a:prstGeom>
        </p:spPr>
        <p:txBody>
          <a:bodyPr anchor="t" rtlCol="false" tIns="0" lIns="0" bIns="0" rIns="0">
            <a:spAutoFit/>
          </a:bodyPr>
          <a:lstStyle/>
          <a:p>
            <a:pPr algn="just">
              <a:lnSpc>
                <a:spcPts val="3900"/>
              </a:lnSpc>
            </a:pPr>
            <a:r>
              <a:rPr lang="en-US" sz="3000">
                <a:solidFill>
                  <a:srgbClr val="000000"/>
                </a:solidFill>
                <a:latin typeface="Saira"/>
                <a:ea typeface="Saira"/>
                <a:cs typeface="Saira"/>
                <a:sym typeface="Saira"/>
              </a:rPr>
              <a:t>Lựa chọn tập dữ liệu:</a:t>
            </a:r>
          </a:p>
          <a:p>
            <a:pPr algn="just" marL="647700" indent="-323850" lvl="1">
              <a:lnSpc>
                <a:spcPts val="3900"/>
              </a:lnSpc>
              <a:spcBef>
                <a:spcPct val="0"/>
              </a:spcBef>
              <a:buFont typeface="Arial"/>
              <a:buChar char="•"/>
            </a:pPr>
            <a:r>
              <a:rPr lang="en-US" b="true" sz="3000">
                <a:solidFill>
                  <a:srgbClr val="000000"/>
                </a:solidFill>
                <a:latin typeface="Saira Bold"/>
                <a:ea typeface="Saira Bold"/>
                <a:cs typeface="Saira Bold"/>
                <a:sym typeface="Saira Bold"/>
              </a:rPr>
              <a:t>Phân tích cảm xúc (Sent</a:t>
            </a:r>
            <a:r>
              <a:rPr lang="en-US" b="true" sz="3000">
                <a:solidFill>
                  <a:srgbClr val="000000"/>
                </a:solidFill>
                <a:latin typeface="Saira Bold"/>
                <a:ea typeface="Saira Bold"/>
                <a:cs typeface="Saira Bold"/>
                <a:sym typeface="Saira Bold"/>
              </a:rPr>
              <a:t>iment Analysis - SA):</a:t>
            </a:r>
            <a:r>
              <a:rPr lang="en-US" sz="3000">
                <a:solidFill>
                  <a:srgbClr val="000000"/>
                </a:solidFill>
                <a:latin typeface="Saira"/>
                <a:ea typeface="Saira"/>
                <a:cs typeface="Saira"/>
                <a:sym typeface="Saira"/>
              </a:rPr>
              <a:t> sử dụng tập FPB, FiQA-SA, TFNS và NWGI</a:t>
            </a:r>
          </a:p>
          <a:p>
            <a:pPr algn="just" marL="647700" indent="-323850" lvl="1">
              <a:lnSpc>
                <a:spcPts val="3900"/>
              </a:lnSpc>
              <a:spcBef>
                <a:spcPct val="0"/>
              </a:spcBef>
              <a:buFont typeface="Arial"/>
              <a:buChar char="•"/>
            </a:pPr>
            <a:r>
              <a:rPr lang="en-US" b="true" sz="3000">
                <a:solidFill>
                  <a:srgbClr val="000000"/>
                </a:solidFill>
                <a:latin typeface="Saira Bold"/>
                <a:ea typeface="Saira Bold"/>
                <a:cs typeface="Saira Bold"/>
                <a:sym typeface="Saira Bold"/>
              </a:rPr>
              <a:t>Đối với Phân loại tiêu đề (Headline Classification - HC): </a:t>
            </a:r>
            <a:r>
              <a:rPr lang="en-US" sz="3000">
                <a:solidFill>
                  <a:srgbClr val="000000"/>
                </a:solidFill>
                <a:latin typeface="Saira"/>
                <a:ea typeface="Saira"/>
                <a:cs typeface="Saira"/>
                <a:sym typeface="Saira"/>
              </a:rPr>
              <a:t>sử dụng tập Headline.</a:t>
            </a:r>
          </a:p>
          <a:p>
            <a:pPr algn="just" marL="647700" indent="-323850" lvl="1">
              <a:lnSpc>
                <a:spcPts val="3900"/>
              </a:lnSpc>
              <a:spcBef>
                <a:spcPct val="0"/>
              </a:spcBef>
              <a:buFont typeface="Arial"/>
              <a:buChar char="•"/>
            </a:pPr>
            <a:r>
              <a:rPr lang="en-US" b="true" sz="3000">
                <a:solidFill>
                  <a:srgbClr val="000000"/>
                </a:solidFill>
                <a:latin typeface="Saira Bold"/>
                <a:ea typeface="Saira Bold"/>
                <a:cs typeface="Saira Bold"/>
                <a:sym typeface="Saira Bold"/>
              </a:rPr>
              <a:t>Nhận diện thực thể (NER):</a:t>
            </a:r>
            <a:r>
              <a:rPr lang="en-US" sz="3000">
                <a:solidFill>
                  <a:srgbClr val="000000"/>
                </a:solidFill>
                <a:latin typeface="Saira"/>
                <a:ea typeface="Saira"/>
                <a:cs typeface="Saira"/>
                <a:sym typeface="Saira"/>
              </a:rPr>
              <a:t> sử dụng tập NER.</a:t>
            </a:r>
          </a:p>
          <a:p>
            <a:pPr algn="just" marL="647700" indent="-323850" lvl="1">
              <a:lnSpc>
                <a:spcPts val="3900"/>
              </a:lnSpc>
              <a:spcBef>
                <a:spcPct val="0"/>
              </a:spcBef>
              <a:buFont typeface="Arial"/>
              <a:buChar char="•"/>
            </a:pPr>
            <a:r>
              <a:rPr lang="en-US" b="true" sz="3000">
                <a:solidFill>
                  <a:srgbClr val="000000"/>
                </a:solidFill>
                <a:latin typeface="Saira Bold"/>
                <a:ea typeface="Saira Bold"/>
                <a:cs typeface="Saira Bold"/>
                <a:sym typeface="Saira Bold"/>
              </a:rPr>
              <a:t>Trích xuất quan hệ tài chính (Relation Extraction - RE):</a:t>
            </a:r>
            <a:r>
              <a:rPr lang="en-US" sz="3000">
                <a:solidFill>
                  <a:srgbClr val="000000"/>
                </a:solidFill>
                <a:latin typeface="Saira"/>
                <a:ea typeface="Saira"/>
                <a:cs typeface="Saira"/>
                <a:sym typeface="Saira"/>
              </a:rPr>
              <a:t> sử dụng tập FinRED  nhằm cung cấp dữ liệu cho việc hiểu và trích xuất các mối quan hệ trong văn bản tài chính.</a:t>
            </a:r>
          </a:p>
          <a:p>
            <a:pPr algn="just">
              <a:lnSpc>
                <a:spcPts val="3900"/>
              </a:lnSpc>
              <a:spcBef>
                <a:spcPct val="0"/>
              </a:spcBef>
            </a:pPr>
          </a:p>
        </p:txBody>
      </p:sp>
      <p:sp>
        <p:nvSpPr>
          <p:cNvPr name="Freeform 5" id="5"/>
          <p:cNvSpPr/>
          <p:nvPr/>
        </p:nvSpPr>
        <p:spPr>
          <a:xfrm flipH="false" flipV="false" rot="-1827137">
            <a:off x="-1566862" y="8485401"/>
            <a:ext cx="4167679" cy="4410243"/>
          </a:xfrm>
          <a:custGeom>
            <a:avLst/>
            <a:gdLst/>
            <a:ahLst/>
            <a:cxnLst/>
            <a:rect r="r" b="b" t="t" l="l"/>
            <a:pathLst>
              <a:path h="4410243" w="4167679">
                <a:moveTo>
                  <a:pt x="0" y="0"/>
                </a:moveTo>
                <a:lnTo>
                  <a:pt x="4167679" y="0"/>
                </a:lnTo>
                <a:lnTo>
                  <a:pt x="4167679" y="4410243"/>
                </a:lnTo>
                <a:lnTo>
                  <a:pt x="0" y="4410243"/>
                </a:lnTo>
                <a:lnTo>
                  <a:pt x="0" y="0"/>
                </a:lnTo>
                <a:close/>
              </a:path>
            </a:pathLst>
          </a:custGeom>
          <a:blipFill>
            <a:blip r:embed="rId2"/>
            <a:stretch>
              <a:fillRect l="0" t="0" r="0" b="0"/>
            </a:stretch>
          </a:blipFill>
        </p:spPr>
      </p:sp>
      <p:sp>
        <p:nvSpPr>
          <p:cNvPr name="AutoShape 6" id="6"/>
          <p:cNvSpPr/>
          <p:nvPr/>
        </p:nvSpPr>
        <p:spPr>
          <a:xfrm>
            <a:off x="8344234" y="9859834"/>
            <a:ext cx="3487401" cy="0"/>
          </a:xfrm>
          <a:prstGeom prst="line">
            <a:avLst/>
          </a:prstGeom>
          <a:ln cap="flat" w="9525">
            <a:solidFill>
              <a:srgbClr val="000000"/>
            </a:solidFill>
            <a:prstDash val="solid"/>
            <a:headEnd type="none" len="sm" w="sm"/>
            <a:tailEnd type="none" len="sm" w="sm"/>
          </a:ln>
        </p:spPr>
      </p:sp>
      <p:sp>
        <p:nvSpPr>
          <p:cNvPr name="AutoShape 7" id="7"/>
          <p:cNvSpPr/>
          <p:nvPr/>
        </p:nvSpPr>
        <p:spPr>
          <a:xfrm flipV="true">
            <a:off x="12967847" y="9855072"/>
            <a:ext cx="5079608" cy="0"/>
          </a:xfrm>
          <a:prstGeom prst="line">
            <a:avLst/>
          </a:prstGeom>
          <a:ln cap="flat" w="9525">
            <a:solidFill>
              <a:srgbClr val="000000"/>
            </a:solidFill>
            <a:prstDash val="solid"/>
            <a:headEnd type="none" len="sm" w="sm"/>
            <a:tailEnd type="none" len="sm" w="sm"/>
          </a:ln>
        </p:spPr>
      </p:sp>
      <p:sp>
        <p:nvSpPr>
          <p:cNvPr name="Freeform 8" id="8"/>
          <p:cNvSpPr/>
          <p:nvPr/>
        </p:nvSpPr>
        <p:spPr>
          <a:xfrm flipH="false" flipV="false" rot="0">
            <a:off x="394975" y="8456338"/>
            <a:ext cx="244005" cy="189437"/>
          </a:xfrm>
          <a:custGeom>
            <a:avLst/>
            <a:gdLst/>
            <a:ahLst/>
            <a:cxnLst/>
            <a:rect r="r" b="b" t="t" l="l"/>
            <a:pathLst>
              <a:path h="189437" w="244005">
                <a:moveTo>
                  <a:pt x="0" y="0"/>
                </a:moveTo>
                <a:lnTo>
                  <a:pt x="244005" y="0"/>
                </a:lnTo>
                <a:lnTo>
                  <a:pt x="244005" y="189437"/>
                </a:lnTo>
                <a:lnTo>
                  <a:pt x="0" y="1894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true" flipV="false" rot="0">
            <a:off x="-470995" y="2358390"/>
            <a:ext cx="3487401" cy="367762"/>
          </a:xfrm>
          <a:custGeom>
            <a:avLst/>
            <a:gdLst/>
            <a:ahLst/>
            <a:cxnLst/>
            <a:rect r="r" b="b" t="t" l="l"/>
            <a:pathLst>
              <a:path h="367762" w="3487401">
                <a:moveTo>
                  <a:pt x="3487401" y="0"/>
                </a:moveTo>
                <a:lnTo>
                  <a:pt x="0" y="0"/>
                </a:lnTo>
                <a:lnTo>
                  <a:pt x="0" y="367762"/>
                </a:lnTo>
                <a:lnTo>
                  <a:pt x="3487401" y="367762"/>
                </a:lnTo>
                <a:lnTo>
                  <a:pt x="3487401"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0" id="10"/>
          <p:cNvSpPr/>
          <p:nvPr/>
        </p:nvSpPr>
        <p:spPr>
          <a:xfrm>
            <a:off x="-1828230" y="670210"/>
            <a:ext cx="4576175" cy="0"/>
          </a:xfrm>
          <a:prstGeom prst="line">
            <a:avLst/>
          </a:prstGeom>
          <a:ln cap="flat" w="9525">
            <a:solidFill>
              <a:srgbClr val="000000"/>
            </a:solidFill>
            <a:prstDash val="solid"/>
            <a:headEnd type="none" len="sm" w="sm"/>
            <a:tailEnd type="none" len="sm" w="sm"/>
          </a:ln>
        </p:spPr>
      </p:sp>
      <p:sp>
        <p:nvSpPr>
          <p:cNvPr name="TextBox 11" id="11"/>
          <p:cNvSpPr txBox="true"/>
          <p:nvPr/>
        </p:nvSpPr>
        <p:spPr>
          <a:xfrm rot="0">
            <a:off x="-1941712" y="363505"/>
            <a:ext cx="6428834" cy="306704"/>
          </a:xfrm>
          <a:prstGeom prst="rect">
            <a:avLst/>
          </a:prstGeom>
        </p:spPr>
        <p:txBody>
          <a:bodyPr anchor="t" rtlCol="false" tIns="0" lIns="0" bIns="0" rIns="0">
            <a:spAutoFit/>
          </a:bodyPr>
          <a:lstStyle/>
          <a:p>
            <a:pPr algn="ctr">
              <a:lnSpc>
                <a:spcPts val="2520"/>
              </a:lnSpc>
              <a:spcBef>
                <a:spcPct val="0"/>
              </a:spcBef>
            </a:pPr>
            <a:r>
              <a:rPr lang="en-US" b="true" sz="1800">
                <a:solidFill>
                  <a:srgbClr val="000000"/>
                </a:solidFill>
                <a:latin typeface="Saira Medium"/>
                <a:ea typeface="Saira Medium"/>
                <a:cs typeface="Saira Medium"/>
                <a:sym typeface="Saira Medium"/>
              </a:rPr>
              <a:t>TRIỂN KHAI</a:t>
            </a:r>
          </a:p>
        </p:txBody>
      </p:sp>
      <p:sp>
        <p:nvSpPr>
          <p:cNvPr name="AutoShape 12" id="12"/>
          <p:cNvSpPr/>
          <p:nvPr/>
        </p:nvSpPr>
        <p:spPr>
          <a:xfrm>
            <a:off x="754887" y="2001202"/>
            <a:ext cx="7589347" cy="0"/>
          </a:xfrm>
          <a:prstGeom prst="line">
            <a:avLst/>
          </a:prstGeom>
          <a:ln cap="flat" w="9525">
            <a:solidFill>
              <a:srgbClr val="000000"/>
            </a:solidFill>
            <a:prstDash val="solid"/>
            <a:headEnd type="none" len="sm" w="sm"/>
            <a:tailEnd type="none" len="sm" w="sm"/>
          </a:ln>
        </p:spPr>
      </p:sp>
      <p:sp>
        <p:nvSpPr>
          <p:cNvPr name="TextBox 13" id="13"/>
          <p:cNvSpPr txBox="true"/>
          <p:nvPr/>
        </p:nvSpPr>
        <p:spPr>
          <a:xfrm rot="0">
            <a:off x="516978" y="3237731"/>
            <a:ext cx="14512716" cy="972185"/>
          </a:xfrm>
          <a:prstGeom prst="rect">
            <a:avLst/>
          </a:prstGeom>
        </p:spPr>
        <p:txBody>
          <a:bodyPr anchor="t" rtlCol="false" tIns="0" lIns="0" bIns="0" rIns="0">
            <a:spAutoFit/>
          </a:bodyPr>
          <a:lstStyle/>
          <a:p>
            <a:pPr algn="ctr">
              <a:lnSpc>
                <a:spcPts val="3834"/>
              </a:lnSpc>
              <a:spcBef>
                <a:spcPct val="0"/>
              </a:spcBef>
            </a:pPr>
            <a:r>
              <a:rPr lang="en-US" sz="2949">
                <a:solidFill>
                  <a:srgbClr val="000000"/>
                </a:solidFill>
                <a:latin typeface="Saira"/>
                <a:ea typeface="Saira"/>
                <a:cs typeface="Saira"/>
                <a:sym typeface="Saira"/>
              </a:rPr>
              <a:t>Áp</a:t>
            </a:r>
            <a:r>
              <a:rPr lang="en-US" sz="2949">
                <a:solidFill>
                  <a:srgbClr val="000000"/>
                </a:solidFill>
                <a:latin typeface="Saira"/>
                <a:ea typeface="Saira"/>
                <a:cs typeface="Saira"/>
                <a:sym typeface="Saira"/>
              </a:rPr>
              <a:t> dụng phương pháp tương tự như trong BloombergGPT, bằng cách lựa chọn các tập dữ liệu tài chính từ bộ đánh giá FLUE benchmark cho nhiều tác vụ khác nhau:</a:t>
            </a:r>
          </a:p>
        </p:txBody>
      </p:sp>
      <p:sp>
        <p:nvSpPr>
          <p:cNvPr name="Freeform 14" id="14"/>
          <p:cNvSpPr/>
          <p:nvPr/>
        </p:nvSpPr>
        <p:spPr>
          <a:xfrm flipH="false" flipV="false" rot="-10800000">
            <a:off x="15674393" y="4417149"/>
            <a:ext cx="244005" cy="189437"/>
          </a:xfrm>
          <a:custGeom>
            <a:avLst/>
            <a:gdLst/>
            <a:ahLst/>
            <a:cxnLst/>
            <a:rect r="r" b="b" t="t" l="l"/>
            <a:pathLst>
              <a:path h="189437" w="244005">
                <a:moveTo>
                  <a:pt x="0" y="0"/>
                </a:moveTo>
                <a:lnTo>
                  <a:pt x="244005" y="0"/>
                </a:lnTo>
                <a:lnTo>
                  <a:pt x="244005" y="189436"/>
                </a:lnTo>
                <a:lnTo>
                  <a:pt x="0" y="189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5" id="15"/>
          <p:cNvSpPr txBox="true"/>
          <p:nvPr/>
        </p:nvSpPr>
        <p:spPr>
          <a:xfrm rot="0">
            <a:off x="2441744" y="9066848"/>
            <a:ext cx="11456314" cy="497840"/>
          </a:xfrm>
          <a:prstGeom prst="rect">
            <a:avLst/>
          </a:prstGeom>
        </p:spPr>
        <p:txBody>
          <a:bodyPr anchor="t" rtlCol="false" tIns="0" lIns="0" bIns="0" rIns="0">
            <a:spAutoFit/>
          </a:bodyPr>
          <a:lstStyle/>
          <a:p>
            <a:pPr algn="ctr">
              <a:lnSpc>
                <a:spcPts val="4059"/>
              </a:lnSpc>
              <a:spcBef>
                <a:spcPct val="0"/>
              </a:spcBef>
            </a:pPr>
            <a:r>
              <a:rPr lang="en-US" b="true" sz="2899">
                <a:solidFill>
                  <a:srgbClr val="000000"/>
                </a:solidFill>
                <a:latin typeface="Saira Bold"/>
                <a:ea typeface="Saira Bold"/>
                <a:cs typeface="Saira Bold"/>
                <a:sym typeface="Saira Bold"/>
              </a:rPr>
              <a:t>=&gt; Đảm bảo đ</a:t>
            </a:r>
            <a:r>
              <a:rPr lang="en-US" b="true" sz="2899">
                <a:solidFill>
                  <a:srgbClr val="000000"/>
                </a:solidFill>
                <a:latin typeface="Saira Bold"/>
                <a:ea typeface="Saira Bold"/>
                <a:cs typeface="Saira Bold"/>
                <a:sym typeface="Saira Bold"/>
              </a:rPr>
              <a:t>ộ bao phủ toàn diện và sự cân bằng trong huấn luyện.</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1453079">
            <a:off x="-2569138" y="-2857150"/>
            <a:ext cx="6159048" cy="6517511"/>
          </a:xfrm>
          <a:custGeom>
            <a:avLst/>
            <a:gdLst/>
            <a:ahLst/>
            <a:cxnLst/>
            <a:rect r="r" b="b" t="t" l="l"/>
            <a:pathLst>
              <a:path h="6517511" w="6159048">
                <a:moveTo>
                  <a:pt x="0" y="0"/>
                </a:moveTo>
                <a:lnTo>
                  <a:pt x="6159048" y="0"/>
                </a:lnTo>
                <a:lnTo>
                  <a:pt x="6159048" y="6517511"/>
                </a:lnTo>
                <a:lnTo>
                  <a:pt x="0" y="6517511"/>
                </a:lnTo>
                <a:lnTo>
                  <a:pt x="0" y="0"/>
                </a:lnTo>
                <a:close/>
              </a:path>
            </a:pathLst>
          </a:custGeom>
          <a:blipFill>
            <a:blip r:embed="rId2"/>
            <a:stretch>
              <a:fillRect l="0" t="0" r="0" b="0"/>
            </a:stretch>
          </a:blipFill>
        </p:spPr>
      </p:sp>
      <p:sp>
        <p:nvSpPr>
          <p:cNvPr name="Freeform 3" id="3"/>
          <p:cNvSpPr/>
          <p:nvPr/>
        </p:nvSpPr>
        <p:spPr>
          <a:xfrm flipH="false" flipV="false" rot="-1827137">
            <a:off x="15386879" y="-1534911"/>
            <a:ext cx="4167679" cy="4410243"/>
          </a:xfrm>
          <a:custGeom>
            <a:avLst/>
            <a:gdLst/>
            <a:ahLst/>
            <a:cxnLst/>
            <a:rect r="r" b="b" t="t" l="l"/>
            <a:pathLst>
              <a:path h="4410243" w="4167679">
                <a:moveTo>
                  <a:pt x="0" y="0"/>
                </a:moveTo>
                <a:lnTo>
                  <a:pt x="4167679" y="0"/>
                </a:lnTo>
                <a:lnTo>
                  <a:pt x="4167679" y="4410242"/>
                </a:lnTo>
                <a:lnTo>
                  <a:pt x="0" y="4410242"/>
                </a:lnTo>
                <a:lnTo>
                  <a:pt x="0" y="0"/>
                </a:lnTo>
                <a:close/>
              </a:path>
            </a:pathLst>
          </a:custGeom>
          <a:blipFill>
            <a:blip r:embed="rId2"/>
            <a:stretch>
              <a:fillRect l="0" t="0" r="0" b="0"/>
            </a:stretch>
          </a:blipFill>
        </p:spPr>
      </p:sp>
      <p:sp>
        <p:nvSpPr>
          <p:cNvPr name="TextBox 4" id="4"/>
          <p:cNvSpPr txBox="true"/>
          <p:nvPr/>
        </p:nvSpPr>
        <p:spPr>
          <a:xfrm rot="0">
            <a:off x="132411" y="5426445"/>
            <a:ext cx="8382928" cy="2323464"/>
          </a:xfrm>
          <a:prstGeom prst="rect">
            <a:avLst/>
          </a:prstGeom>
        </p:spPr>
        <p:txBody>
          <a:bodyPr anchor="t" rtlCol="false" tIns="0" lIns="0" bIns="0" rIns="0">
            <a:spAutoFit/>
          </a:bodyPr>
          <a:lstStyle/>
          <a:p>
            <a:pPr algn="l" marL="0" indent="0" lvl="0">
              <a:lnSpc>
                <a:spcPts val="2660"/>
              </a:lnSpc>
              <a:spcBef>
                <a:spcPct val="0"/>
              </a:spcBef>
            </a:pPr>
            <a:r>
              <a:rPr lang="en-US" b="true" sz="1900" strike="noStrike" u="none">
                <a:solidFill>
                  <a:srgbClr val="000000"/>
                </a:solidFill>
                <a:latin typeface="Saira Medium"/>
                <a:ea typeface="Saira Medium"/>
                <a:cs typeface="Saira Medium"/>
                <a:sym typeface="Saira Medium"/>
              </a:rPr>
              <a:t>NER:</a:t>
            </a:r>
            <a:r>
              <a:rPr lang="en-US" b="true" sz="1900" strike="noStrike" u="none">
                <a:solidFill>
                  <a:srgbClr val="000000"/>
                </a:solidFill>
                <a:latin typeface="Saira Medium"/>
                <a:ea typeface="Saira Medium"/>
                <a:cs typeface="Saira Medium"/>
                <a:sym typeface="Saira Medium"/>
              </a:rPr>
              <a:t> </a:t>
            </a:r>
            <a:r>
              <a:rPr lang="en-US" sz="1900" strike="noStrike" u="none">
                <a:solidFill>
                  <a:srgbClr val="000000"/>
                </a:solidFill>
                <a:latin typeface="Saira"/>
                <a:ea typeface="Saira"/>
                <a:cs typeface="Saira"/>
                <a:sym typeface="Saira"/>
              </a:rPr>
              <a:t>Tập dữ liệu nhận dạng thực thể có tên trong văn bản tài chính (tên công ty, tổ chức, chỉ số, sản phẩm tài chính...).</a:t>
            </a:r>
          </a:p>
          <a:p>
            <a:pPr algn="l" marL="0" indent="0" lvl="0">
              <a:lnSpc>
                <a:spcPts val="2660"/>
              </a:lnSpc>
              <a:spcBef>
                <a:spcPct val="0"/>
              </a:spcBef>
            </a:pPr>
          </a:p>
          <a:p>
            <a:pPr algn="l" marL="0" indent="0" lvl="0">
              <a:lnSpc>
                <a:spcPts val="2660"/>
              </a:lnSpc>
              <a:spcBef>
                <a:spcPct val="0"/>
              </a:spcBef>
            </a:pPr>
            <a:r>
              <a:rPr lang="en-US" b="true" sz="1900" strike="noStrike" u="none">
                <a:solidFill>
                  <a:srgbClr val="000000"/>
                </a:solidFill>
                <a:latin typeface="Saira Medium"/>
                <a:ea typeface="Saira Medium"/>
                <a:cs typeface="Saira Medium"/>
                <a:sym typeface="Saira Medium"/>
              </a:rPr>
              <a:t>Headline: </a:t>
            </a:r>
            <a:r>
              <a:rPr lang="en-US" sz="1900" strike="noStrike" u="none">
                <a:solidFill>
                  <a:srgbClr val="000000"/>
                </a:solidFill>
                <a:latin typeface="Saira"/>
                <a:ea typeface="Saira"/>
                <a:cs typeface="Saira"/>
                <a:sym typeface="Saira"/>
              </a:rPr>
              <a:t>Tập dữ liệu chứa tiêu đề các bản tin tài chính</a:t>
            </a:r>
          </a:p>
          <a:p>
            <a:pPr algn="l" marL="0" indent="0" lvl="0">
              <a:lnSpc>
                <a:spcPts val="2660"/>
              </a:lnSpc>
              <a:spcBef>
                <a:spcPct val="0"/>
              </a:spcBef>
            </a:pPr>
          </a:p>
          <a:p>
            <a:pPr algn="l" marL="0" indent="0" lvl="0">
              <a:lnSpc>
                <a:spcPts val="2660"/>
              </a:lnSpc>
              <a:spcBef>
                <a:spcPct val="0"/>
              </a:spcBef>
            </a:pPr>
            <a:r>
              <a:rPr lang="en-US" b="true" sz="1900" strike="noStrike" u="none">
                <a:solidFill>
                  <a:srgbClr val="000000"/>
                </a:solidFill>
                <a:latin typeface="Saira Medium"/>
                <a:ea typeface="Saira Medium"/>
                <a:cs typeface="Saira Medium"/>
                <a:sym typeface="Saira Medium"/>
              </a:rPr>
              <a:t>FinRED: </a:t>
            </a:r>
            <a:r>
              <a:rPr lang="en-US" sz="1900" strike="noStrike" u="none">
                <a:solidFill>
                  <a:srgbClr val="000000"/>
                </a:solidFill>
                <a:latin typeface="Saira"/>
                <a:ea typeface="Saira"/>
                <a:cs typeface="Saira"/>
                <a:sym typeface="Saira"/>
              </a:rPr>
              <a:t>Tập dữ liệu được gán nhãn cho bài toán trích xuất mối quan hệ trong văn bản tài chính  </a:t>
            </a:r>
          </a:p>
        </p:txBody>
      </p:sp>
      <p:sp>
        <p:nvSpPr>
          <p:cNvPr name="AutoShape 5" id="5"/>
          <p:cNvSpPr/>
          <p:nvPr/>
        </p:nvSpPr>
        <p:spPr>
          <a:xfrm>
            <a:off x="132411" y="9269147"/>
            <a:ext cx="3487401" cy="0"/>
          </a:xfrm>
          <a:prstGeom prst="line">
            <a:avLst/>
          </a:prstGeom>
          <a:ln cap="flat" w="9525">
            <a:solidFill>
              <a:srgbClr val="000000"/>
            </a:solidFill>
            <a:prstDash val="solid"/>
            <a:headEnd type="none" len="sm" w="sm"/>
            <a:tailEnd type="none" len="sm" w="sm"/>
          </a:ln>
        </p:spPr>
      </p:sp>
      <p:sp>
        <p:nvSpPr>
          <p:cNvPr name="Freeform 6" id="6"/>
          <p:cNvSpPr/>
          <p:nvPr/>
        </p:nvSpPr>
        <p:spPr>
          <a:xfrm flipH="false" flipV="false" rot="0">
            <a:off x="12179692" y="6910157"/>
            <a:ext cx="244005" cy="189437"/>
          </a:xfrm>
          <a:custGeom>
            <a:avLst/>
            <a:gdLst/>
            <a:ahLst/>
            <a:cxnLst/>
            <a:rect r="r" b="b" t="t" l="l"/>
            <a:pathLst>
              <a:path h="189437" w="244005">
                <a:moveTo>
                  <a:pt x="0" y="0"/>
                </a:moveTo>
                <a:lnTo>
                  <a:pt x="244006" y="0"/>
                </a:lnTo>
                <a:lnTo>
                  <a:pt x="244006" y="189437"/>
                </a:lnTo>
                <a:lnTo>
                  <a:pt x="0" y="1894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0">
            <a:off x="-470995" y="2358390"/>
            <a:ext cx="3487401" cy="367762"/>
          </a:xfrm>
          <a:custGeom>
            <a:avLst/>
            <a:gdLst/>
            <a:ahLst/>
            <a:cxnLst/>
            <a:rect r="r" b="b" t="t" l="l"/>
            <a:pathLst>
              <a:path h="367762" w="3487401">
                <a:moveTo>
                  <a:pt x="3487401" y="0"/>
                </a:moveTo>
                <a:lnTo>
                  <a:pt x="0" y="0"/>
                </a:lnTo>
                <a:lnTo>
                  <a:pt x="0" y="367762"/>
                </a:lnTo>
                <a:lnTo>
                  <a:pt x="3487401" y="367762"/>
                </a:lnTo>
                <a:lnTo>
                  <a:pt x="3487401"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8" id="8"/>
          <p:cNvSpPr/>
          <p:nvPr/>
        </p:nvSpPr>
        <p:spPr>
          <a:xfrm>
            <a:off x="-1828230" y="670210"/>
            <a:ext cx="4576175" cy="0"/>
          </a:xfrm>
          <a:prstGeom prst="line">
            <a:avLst/>
          </a:prstGeom>
          <a:ln cap="flat" w="9525">
            <a:solidFill>
              <a:srgbClr val="000000"/>
            </a:solidFill>
            <a:prstDash val="solid"/>
            <a:headEnd type="none" len="sm" w="sm"/>
            <a:tailEnd type="none" len="sm" w="sm"/>
          </a:ln>
        </p:spPr>
      </p:sp>
      <p:sp>
        <p:nvSpPr>
          <p:cNvPr name="AutoShape 9" id="9"/>
          <p:cNvSpPr/>
          <p:nvPr/>
        </p:nvSpPr>
        <p:spPr>
          <a:xfrm>
            <a:off x="754887" y="2001202"/>
            <a:ext cx="7589347" cy="0"/>
          </a:xfrm>
          <a:prstGeom prst="line">
            <a:avLst/>
          </a:prstGeom>
          <a:ln cap="flat" w="9525">
            <a:solidFill>
              <a:srgbClr val="000000"/>
            </a:solidFill>
            <a:prstDash val="solid"/>
            <a:headEnd type="none" len="sm" w="sm"/>
            <a:tailEnd type="none" len="sm" w="sm"/>
          </a:ln>
        </p:spPr>
      </p:sp>
      <p:sp>
        <p:nvSpPr>
          <p:cNvPr name="Freeform 10" id="10"/>
          <p:cNvSpPr/>
          <p:nvPr/>
        </p:nvSpPr>
        <p:spPr>
          <a:xfrm flipH="false" flipV="false" rot="0">
            <a:off x="8610766" y="2726152"/>
            <a:ext cx="9677234" cy="5304366"/>
          </a:xfrm>
          <a:custGeom>
            <a:avLst/>
            <a:gdLst/>
            <a:ahLst/>
            <a:cxnLst/>
            <a:rect r="r" b="b" t="t" l="l"/>
            <a:pathLst>
              <a:path h="5304366" w="9677234">
                <a:moveTo>
                  <a:pt x="0" y="0"/>
                </a:moveTo>
                <a:lnTo>
                  <a:pt x="9677234" y="0"/>
                </a:lnTo>
                <a:lnTo>
                  <a:pt x="9677234" y="5304366"/>
                </a:lnTo>
                <a:lnTo>
                  <a:pt x="0" y="5304366"/>
                </a:lnTo>
                <a:lnTo>
                  <a:pt x="0" y="0"/>
                </a:lnTo>
                <a:close/>
              </a:path>
            </a:pathLst>
          </a:custGeom>
          <a:blipFill>
            <a:blip r:embed="rId7"/>
            <a:stretch>
              <a:fillRect l="0" t="0" r="0" b="0"/>
            </a:stretch>
          </a:blipFill>
        </p:spPr>
      </p:sp>
      <p:sp>
        <p:nvSpPr>
          <p:cNvPr name="TextBox 11" id="11"/>
          <p:cNvSpPr txBox="true"/>
          <p:nvPr/>
        </p:nvSpPr>
        <p:spPr>
          <a:xfrm rot="0">
            <a:off x="1028700" y="1219200"/>
            <a:ext cx="12789725" cy="777240"/>
          </a:xfrm>
          <a:prstGeom prst="rect">
            <a:avLst/>
          </a:prstGeom>
        </p:spPr>
        <p:txBody>
          <a:bodyPr anchor="t" rtlCol="false" tIns="0" lIns="0" bIns="0" rIns="0">
            <a:spAutoFit/>
          </a:bodyPr>
          <a:lstStyle/>
          <a:p>
            <a:pPr algn="l">
              <a:lnSpc>
                <a:spcPts val="5759"/>
              </a:lnSpc>
            </a:pPr>
            <a:r>
              <a:rPr lang="en-US" sz="6399">
                <a:solidFill>
                  <a:srgbClr val="000000"/>
                </a:solidFill>
                <a:latin typeface="Saira"/>
                <a:ea typeface="Saira"/>
                <a:cs typeface="Saira"/>
                <a:sym typeface="Saira"/>
              </a:rPr>
              <a:t>CHUẨN BỊ DỮ LIỆU</a:t>
            </a:r>
          </a:p>
        </p:txBody>
      </p:sp>
      <p:sp>
        <p:nvSpPr>
          <p:cNvPr name="TextBox 12" id="12"/>
          <p:cNvSpPr txBox="true"/>
          <p:nvPr/>
        </p:nvSpPr>
        <p:spPr>
          <a:xfrm rot="0">
            <a:off x="-1941712" y="363505"/>
            <a:ext cx="6428834" cy="306704"/>
          </a:xfrm>
          <a:prstGeom prst="rect">
            <a:avLst/>
          </a:prstGeom>
        </p:spPr>
        <p:txBody>
          <a:bodyPr anchor="t" rtlCol="false" tIns="0" lIns="0" bIns="0" rIns="0">
            <a:spAutoFit/>
          </a:bodyPr>
          <a:lstStyle/>
          <a:p>
            <a:pPr algn="ctr">
              <a:lnSpc>
                <a:spcPts val="2520"/>
              </a:lnSpc>
              <a:spcBef>
                <a:spcPct val="0"/>
              </a:spcBef>
            </a:pPr>
            <a:r>
              <a:rPr lang="en-US" b="true" sz="1800">
                <a:solidFill>
                  <a:srgbClr val="000000"/>
                </a:solidFill>
                <a:latin typeface="Saira Medium"/>
                <a:ea typeface="Saira Medium"/>
                <a:cs typeface="Saira Medium"/>
                <a:sym typeface="Saira Medium"/>
              </a:rPr>
              <a:t>TRIỂN KHAI</a:t>
            </a:r>
          </a:p>
        </p:txBody>
      </p:sp>
      <p:sp>
        <p:nvSpPr>
          <p:cNvPr name="TextBox 13" id="13"/>
          <p:cNvSpPr txBox="true"/>
          <p:nvPr/>
        </p:nvSpPr>
        <p:spPr>
          <a:xfrm rot="0">
            <a:off x="13818425" y="8179955"/>
            <a:ext cx="775216" cy="306704"/>
          </a:xfrm>
          <a:prstGeom prst="rect">
            <a:avLst/>
          </a:prstGeom>
        </p:spPr>
        <p:txBody>
          <a:bodyPr anchor="t" rtlCol="false" tIns="0" lIns="0" bIns="0" rIns="0">
            <a:spAutoFit/>
          </a:bodyPr>
          <a:lstStyle/>
          <a:p>
            <a:pPr algn="ctr">
              <a:lnSpc>
                <a:spcPts val="2520"/>
              </a:lnSpc>
              <a:spcBef>
                <a:spcPct val="0"/>
              </a:spcBef>
            </a:pPr>
            <a:r>
              <a:rPr lang="en-US" b="true" sz="1800">
                <a:solidFill>
                  <a:srgbClr val="000000"/>
                </a:solidFill>
                <a:latin typeface="Saira Medium"/>
                <a:ea typeface="Saira Medium"/>
                <a:cs typeface="Saira Medium"/>
                <a:sym typeface="Saira Medium"/>
              </a:rPr>
              <a:t>BẢNG 1</a:t>
            </a:r>
          </a:p>
        </p:txBody>
      </p:sp>
      <p:sp>
        <p:nvSpPr>
          <p:cNvPr name="TextBox 14" id="14"/>
          <p:cNvSpPr txBox="true"/>
          <p:nvPr/>
        </p:nvSpPr>
        <p:spPr>
          <a:xfrm rot="0">
            <a:off x="132411" y="3135333"/>
            <a:ext cx="8610766" cy="656589"/>
          </a:xfrm>
          <a:prstGeom prst="rect">
            <a:avLst/>
          </a:prstGeom>
        </p:spPr>
        <p:txBody>
          <a:bodyPr anchor="t" rtlCol="false" tIns="0" lIns="0" bIns="0" rIns="0">
            <a:spAutoFit/>
          </a:bodyPr>
          <a:lstStyle/>
          <a:p>
            <a:pPr algn="l">
              <a:lnSpc>
                <a:spcPts val="2660"/>
              </a:lnSpc>
              <a:spcBef>
                <a:spcPct val="0"/>
              </a:spcBef>
            </a:pPr>
            <a:r>
              <a:rPr lang="en-US" b="true" sz="1900">
                <a:solidFill>
                  <a:srgbClr val="000000"/>
                </a:solidFill>
                <a:latin typeface="Saira Medium"/>
                <a:ea typeface="Saira Medium"/>
                <a:cs typeface="Saira Medium"/>
                <a:sym typeface="Saira Medium"/>
              </a:rPr>
              <a:t>FPB: </a:t>
            </a:r>
            <a:r>
              <a:rPr lang="en-US" sz="1900">
                <a:solidFill>
                  <a:srgbClr val="000000"/>
                </a:solidFill>
                <a:latin typeface="Saira"/>
                <a:ea typeface="Saira"/>
                <a:cs typeface="Saira"/>
                <a:sym typeface="Saira"/>
              </a:rPr>
              <a:t>Tập dữ liệu gồm các cụm từ tài chính được gán nhãn cảm xúc (tích cực, tiêu cực, trung tính).</a:t>
            </a:r>
          </a:p>
        </p:txBody>
      </p:sp>
      <p:sp>
        <p:nvSpPr>
          <p:cNvPr name="TextBox 15" id="15"/>
          <p:cNvSpPr txBox="true"/>
          <p:nvPr/>
        </p:nvSpPr>
        <p:spPr>
          <a:xfrm rot="0">
            <a:off x="132411" y="4201104"/>
            <a:ext cx="8928415" cy="323214"/>
          </a:xfrm>
          <a:prstGeom prst="rect">
            <a:avLst/>
          </a:prstGeom>
        </p:spPr>
        <p:txBody>
          <a:bodyPr anchor="t" rtlCol="false" tIns="0" lIns="0" bIns="0" rIns="0">
            <a:spAutoFit/>
          </a:bodyPr>
          <a:lstStyle/>
          <a:p>
            <a:pPr algn="l" marL="0" indent="0" lvl="0">
              <a:lnSpc>
                <a:spcPts val="2660"/>
              </a:lnSpc>
              <a:spcBef>
                <a:spcPct val="0"/>
              </a:spcBef>
            </a:pPr>
            <a:r>
              <a:rPr lang="en-US" b="true" sz="1900" strike="noStrike" u="none">
                <a:solidFill>
                  <a:srgbClr val="000000"/>
                </a:solidFill>
                <a:latin typeface="Saira Medium"/>
                <a:ea typeface="Saira Medium"/>
                <a:cs typeface="Saira Medium"/>
                <a:sym typeface="Saira Medium"/>
              </a:rPr>
              <a:t>FiQA-SA: </a:t>
            </a:r>
            <a:r>
              <a:rPr lang="en-US" sz="1900" strike="noStrike" u="none">
                <a:solidFill>
                  <a:srgbClr val="000000"/>
                </a:solidFill>
                <a:latin typeface="Saira"/>
                <a:ea typeface="Saira"/>
                <a:cs typeface="Saira"/>
                <a:sym typeface="Saira"/>
              </a:rPr>
              <a:t>Tập dữ liệu văn bản tài chính có điểm số cảm xúc liên tục (-1 đến 1)</a:t>
            </a:r>
            <a:r>
              <a:rPr lang="en-US" b="true" sz="1900" strike="noStrike" u="none">
                <a:solidFill>
                  <a:srgbClr val="000000"/>
                </a:solidFill>
                <a:latin typeface="Saira Medium"/>
                <a:ea typeface="Saira Medium"/>
                <a:cs typeface="Saira Medium"/>
                <a:sym typeface="Saira Medium"/>
              </a:rPr>
              <a:t>.</a:t>
            </a:r>
          </a:p>
        </p:txBody>
      </p:sp>
      <p:sp>
        <p:nvSpPr>
          <p:cNvPr name="TextBox 16" id="16"/>
          <p:cNvSpPr txBox="true"/>
          <p:nvPr/>
        </p:nvSpPr>
        <p:spPr>
          <a:xfrm rot="0">
            <a:off x="132411" y="4788906"/>
            <a:ext cx="8573782" cy="323214"/>
          </a:xfrm>
          <a:prstGeom prst="rect">
            <a:avLst/>
          </a:prstGeom>
        </p:spPr>
        <p:txBody>
          <a:bodyPr anchor="t" rtlCol="false" tIns="0" lIns="0" bIns="0" rIns="0">
            <a:spAutoFit/>
          </a:bodyPr>
          <a:lstStyle/>
          <a:p>
            <a:pPr algn="l" marL="0" indent="0" lvl="0">
              <a:lnSpc>
                <a:spcPts val="2660"/>
              </a:lnSpc>
              <a:spcBef>
                <a:spcPct val="0"/>
              </a:spcBef>
            </a:pPr>
            <a:r>
              <a:rPr lang="en-US" b="true" sz="1900" strike="noStrike" u="none">
                <a:solidFill>
                  <a:srgbClr val="000000"/>
                </a:solidFill>
                <a:latin typeface="Saira Medium"/>
                <a:ea typeface="Saira Medium"/>
                <a:cs typeface="Saira Medium"/>
                <a:sym typeface="Saira Medium"/>
              </a:rPr>
              <a:t>TFNS:</a:t>
            </a:r>
            <a:r>
              <a:rPr lang="en-US" b="true" sz="1900" strike="noStrike" u="none">
                <a:solidFill>
                  <a:srgbClr val="000000"/>
                </a:solidFill>
                <a:latin typeface="Saira Medium"/>
                <a:ea typeface="Saira Medium"/>
                <a:cs typeface="Saira Medium"/>
                <a:sym typeface="Saira Medium"/>
              </a:rPr>
              <a:t> </a:t>
            </a:r>
            <a:r>
              <a:rPr lang="en-US" sz="1900" strike="noStrike" u="none">
                <a:solidFill>
                  <a:srgbClr val="000000"/>
                </a:solidFill>
                <a:latin typeface="Saira"/>
                <a:ea typeface="Saira"/>
                <a:cs typeface="Saira"/>
                <a:sym typeface="Saira"/>
              </a:rPr>
              <a:t>Tập hợp tweet và tin tức tài chính từ Twitter được gán nhãn cảm xúc</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9918335"/>
            <a:ext cx="2446839" cy="292865"/>
          </a:xfrm>
          <a:custGeom>
            <a:avLst/>
            <a:gdLst/>
            <a:ahLst/>
            <a:cxnLst/>
            <a:rect r="r" b="b" t="t" l="l"/>
            <a:pathLst>
              <a:path h="292865" w="2446839">
                <a:moveTo>
                  <a:pt x="0" y="0"/>
                </a:moveTo>
                <a:lnTo>
                  <a:pt x="2446839" y="0"/>
                </a:lnTo>
                <a:lnTo>
                  <a:pt x="2446839" y="292865"/>
                </a:lnTo>
                <a:lnTo>
                  <a:pt x="0" y="2928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660042" y="3833584"/>
            <a:ext cx="3364352" cy="4763"/>
          </a:xfrm>
          <a:prstGeom prst="line">
            <a:avLst/>
          </a:prstGeom>
          <a:ln cap="flat" w="9525">
            <a:solidFill>
              <a:srgbClr val="000000"/>
            </a:solidFill>
            <a:prstDash val="solid"/>
            <a:headEnd type="none" len="sm" w="sm"/>
            <a:tailEnd type="none" len="sm" w="sm"/>
          </a:ln>
        </p:spPr>
      </p:sp>
      <p:sp>
        <p:nvSpPr>
          <p:cNvPr name="Freeform 4" id="4"/>
          <p:cNvSpPr/>
          <p:nvPr/>
        </p:nvSpPr>
        <p:spPr>
          <a:xfrm flipH="false" flipV="false" rot="0">
            <a:off x="10395864" y="9918335"/>
            <a:ext cx="368665" cy="368665"/>
          </a:xfrm>
          <a:custGeom>
            <a:avLst/>
            <a:gdLst/>
            <a:ahLst/>
            <a:cxnLst/>
            <a:rect r="r" b="b" t="t" l="l"/>
            <a:pathLst>
              <a:path h="368665" w="368665">
                <a:moveTo>
                  <a:pt x="0" y="0"/>
                </a:moveTo>
                <a:lnTo>
                  <a:pt x="368665" y="0"/>
                </a:lnTo>
                <a:lnTo>
                  <a:pt x="368665" y="368665"/>
                </a:lnTo>
                <a:lnTo>
                  <a:pt x="0" y="3686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true" rot="-10800000">
            <a:off x="17015295" y="10021763"/>
            <a:ext cx="244005" cy="189437"/>
          </a:xfrm>
          <a:custGeom>
            <a:avLst/>
            <a:gdLst/>
            <a:ahLst/>
            <a:cxnLst/>
            <a:rect r="r" b="b" t="t" l="l"/>
            <a:pathLst>
              <a:path h="189437" w="244005">
                <a:moveTo>
                  <a:pt x="0" y="189437"/>
                </a:moveTo>
                <a:lnTo>
                  <a:pt x="244005" y="189437"/>
                </a:lnTo>
                <a:lnTo>
                  <a:pt x="244005" y="0"/>
                </a:lnTo>
                <a:lnTo>
                  <a:pt x="0" y="0"/>
                </a:lnTo>
                <a:lnTo>
                  <a:pt x="0" y="189437"/>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6" id="6"/>
          <p:cNvSpPr/>
          <p:nvPr/>
        </p:nvSpPr>
        <p:spPr>
          <a:xfrm>
            <a:off x="660035" y="1989899"/>
            <a:ext cx="7589347" cy="0"/>
          </a:xfrm>
          <a:prstGeom prst="line">
            <a:avLst/>
          </a:prstGeom>
          <a:ln cap="flat" w="9525">
            <a:solidFill>
              <a:srgbClr val="000000"/>
            </a:solidFill>
            <a:prstDash val="solid"/>
            <a:headEnd type="none" len="sm" w="sm"/>
            <a:tailEnd type="none" len="sm" w="sm"/>
          </a:ln>
        </p:spPr>
      </p:sp>
      <p:sp>
        <p:nvSpPr>
          <p:cNvPr name="AutoShape 7" id="7"/>
          <p:cNvSpPr/>
          <p:nvPr/>
        </p:nvSpPr>
        <p:spPr>
          <a:xfrm>
            <a:off x="-1828230" y="670210"/>
            <a:ext cx="4576175" cy="0"/>
          </a:xfrm>
          <a:prstGeom prst="line">
            <a:avLst/>
          </a:prstGeom>
          <a:ln cap="flat" w="9525">
            <a:solidFill>
              <a:srgbClr val="000000"/>
            </a:solidFill>
            <a:prstDash val="solid"/>
            <a:headEnd type="none" len="sm" w="sm"/>
            <a:tailEnd type="none" len="sm" w="sm"/>
          </a:ln>
        </p:spPr>
      </p:sp>
      <p:sp>
        <p:nvSpPr>
          <p:cNvPr name="Freeform 8" id="8"/>
          <p:cNvSpPr/>
          <p:nvPr/>
        </p:nvSpPr>
        <p:spPr>
          <a:xfrm flipH="false" flipV="false" rot="0">
            <a:off x="11429719" y="0"/>
            <a:ext cx="6906045" cy="4604030"/>
          </a:xfrm>
          <a:custGeom>
            <a:avLst/>
            <a:gdLst/>
            <a:ahLst/>
            <a:cxnLst/>
            <a:rect r="r" b="b" t="t" l="l"/>
            <a:pathLst>
              <a:path h="4604030" w="6906045">
                <a:moveTo>
                  <a:pt x="0" y="0"/>
                </a:moveTo>
                <a:lnTo>
                  <a:pt x="6906045" y="0"/>
                </a:lnTo>
                <a:lnTo>
                  <a:pt x="6906045" y="4604030"/>
                </a:lnTo>
                <a:lnTo>
                  <a:pt x="0" y="4604030"/>
                </a:lnTo>
                <a:lnTo>
                  <a:pt x="0" y="0"/>
                </a:lnTo>
                <a:close/>
              </a:path>
            </a:pathLst>
          </a:custGeom>
          <a:blipFill>
            <a:blip r:embed="rId8"/>
            <a:stretch>
              <a:fillRect l="0" t="0" r="0" b="0"/>
            </a:stretch>
          </a:blipFill>
        </p:spPr>
      </p:sp>
      <p:sp>
        <p:nvSpPr>
          <p:cNvPr name="TextBox 9" id="9"/>
          <p:cNvSpPr txBox="true"/>
          <p:nvPr/>
        </p:nvSpPr>
        <p:spPr>
          <a:xfrm rot="0">
            <a:off x="660035" y="1057275"/>
            <a:ext cx="9735829" cy="937387"/>
          </a:xfrm>
          <a:prstGeom prst="rect">
            <a:avLst/>
          </a:prstGeom>
        </p:spPr>
        <p:txBody>
          <a:bodyPr anchor="t" rtlCol="false" tIns="0" lIns="0" bIns="0" rIns="0">
            <a:spAutoFit/>
          </a:bodyPr>
          <a:lstStyle/>
          <a:p>
            <a:pPr algn="l">
              <a:lnSpc>
                <a:spcPts val="7423"/>
              </a:lnSpc>
            </a:pPr>
            <a:r>
              <a:rPr lang="en-US" sz="6399">
                <a:solidFill>
                  <a:srgbClr val="000000"/>
                </a:solidFill>
                <a:latin typeface="Saira"/>
                <a:ea typeface="Saira"/>
                <a:cs typeface="Saira"/>
                <a:sym typeface="Saira"/>
              </a:rPr>
              <a:t>XÂY DỰNG HƯỚNG DẪN</a:t>
            </a:r>
          </a:p>
        </p:txBody>
      </p:sp>
      <p:sp>
        <p:nvSpPr>
          <p:cNvPr name="TextBox 10" id="10"/>
          <p:cNvSpPr txBox="true"/>
          <p:nvPr/>
        </p:nvSpPr>
        <p:spPr>
          <a:xfrm rot="0">
            <a:off x="660035" y="2898230"/>
            <a:ext cx="6625141" cy="327025"/>
          </a:xfrm>
          <a:prstGeom prst="rect">
            <a:avLst/>
          </a:prstGeom>
        </p:spPr>
        <p:txBody>
          <a:bodyPr anchor="t" rtlCol="false" tIns="0" lIns="0" bIns="0" rIns="0">
            <a:spAutoFit/>
          </a:bodyPr>
          <a:lstStyle/>
          <a:p>
            <a:pPr algn="l">
              <a:lnSpc>
                <a:spcPts val="2600"/>
              </a:lnSpc>
            </a:pPr>
            <a:r>
              <a:rPr lang="en-US" sz="2000" b="true">
                <a:solidFill>
                  <a:srgbClr val="000000"/>
                </a:solidFill>
                <a:latin typeface="Saira Medium"/>
                <a:ea typeface="Saira Medium"/>
                <a:cs typeface="Saira Medium"/>
                <a:sym typeface="Saira Medium"/>
              </a:rPr>
              <a:t>CẤU TRÚC MẪU LỆNH CHO ĐƠN VÀ ĐA TÁC VỤ</a:t>
            </a:r>
          </a:p>
        </p:txBody>
      </p:sp>
      <p:sp>
        <p:nvSpPr>
          <p:cNvPr name="TextBox 11" id="11"/>
          <p:cNvSpPr txBox="true"/>
          <p:nvPr/>
        </p:nvSpPr>
        <p:spPr>
          <a:xfrm rot="0">
            <a:off x="1272705" y="6172200"/>
            <a:ext cx="3977015" cy="2653665"/>
          </a:xfrm>
          <a:prstGeom prst="rect">
            <a:avLst/>
          </a:prstGeom>
        </p:spPr>
        <p:txBody>
          <a:bodyPr anchor="t" rtlCol="false" tIns="0" lIns="0" bIns="0" rIns="0">
            <a:spAutoFit/>
          </a:bodyPr>
          <a:lstStyle/>
          <a:p>
            <a:pPr algn="just">
              <a:lnSpc>
                <a:spcPts val="2340"/>
              </a:lnSpc>
            </a:pPr>
            <a:r>
              <a:rPr lang="en-US" b="true" sz="1800" spc="-72">
                <a:solidFill>
                  <a:srgbClr val="000000"/>
                </a:solidFill>
                <a:latin typeface="Saira Bold"/>
                <a:ea typeface="Saira Bold"/>
                <a:cs typeface="Saira Bold"/>
                <a:sym typeface="Saira Bold"/>
              </a:rPr>
              <a:t>Phân tích cảm xúc(SA): </a:t>
            </a:r>
            <a:r>
              <a:rPr lang="en-US" sz="1800" spc="-72">
                <a:solidFill>
                  <a:srgbClr val="000000"/>
                </a:solidFill>
                <a:latin typeface="Saira"/>
                <a:ea typeface="Saira"/>
                <a:cs typeface="Saira"/>
                <a:sym typeface="Saira"/>
              </a:rPr>
              <a:t>Lấy trực tiếp từ FinGPT vì đã được chứng minh hiệu quả</a:t>
            </a:r>
            <a:r>
              <a:rPr lang="en-US" sz="1800" spc="-72">
                <a:solidFill>
                  <a:srgbClr val="000000"/>
                </a:solidFill>
                <a:latin typeface="Saira"/>
                <a:ea typeface="Saira"/>
                <a:cs typeface="Saira"/>
                <a:sym typeface="Saira"/>
              </a:rPr>
              <a:t>.</a:t>
            </a:r>
          </a:p>
          <a:p>
            <a:pPr algn="just">
              <a:lnSpc>
                <a:spcPts val="2340"/>
              </a:lnSpc>
            </a:pPr>
            <a:r>
              <a:rPr lang="en-US" b="true" sz="1800" spc="-72">
                <a:solidFill>
                  <a:srgbClr val="000000"/>
                </a:solidFill>
                <a:latin typeface="Saira Bold"/>
                <a:ea typeface="Saira Bold"/>
                <a:cs typeface="Saira Bold"/>
                <a:sym typeface="Saira Bold"/>
              </a:rPr>
              <a:t>Phân loại tiêu đề(HC):</a:t>
            </a:r>
            <a:r>
              <a:rPr lang="en-US" sz="1800" spc="-72">
                <a:solidFill>
                  <a:srgbClr val="000000"/>
                </a:solidFill>
                <a:latin typeface="Saira"/>
                <a:ea typeface="Saira"/>
                <a:cs typeface="Saira"/>
                <a:sym typeface="Saira"/>
              </a:rPr>
              <a:t> Sử dụng bộ lệnh từ Bloomberg  do phù hợp với ngành tài chính.</a:t>
            </a:r>
          </a:p>
          <a:p>
            <a:pPr algn="just">
              <a:lnSpc>
                <a:spcPts val="2340"/>
              </a:lnSpc>
            </a:pPr>
            <a:r>
              <a:rPr lang="en-US" b="true" sz="1800" spc="-72">
                <a:solidFill>
                  <a:srgbClr val="000000"/>
                </a:solidFill>
                <a:latin typeface="Saira Bold"/>
                <a:ea typeface="Saira Bold"/>
                <a:cs typeface="Saira Bold"/>
                <a:sym typeface="Saira Bold"/>
              </a:rPr>
              <a:t>Nhận diện thực thể(NER) và Trích xuất quan hệ tài chính(RE):</a:t>
            </a:r>
            <a:r>
              <a:rPr lang="en-US" sz="1800" spc="-72">
                <a:solidFill>
                  <a:srgbClr val="000000"/>
                </a:solidFill>
                <a:latin typeface="Saira"/>
                <a:ea typeface="Saira"/>
                <a:cs typeface="Saira"/>
                <a:sym typeface="Saira"/>
              </a:rPr>
              <a:t> Hướng dẫn được xây dựng thủ công để đáp ứng các đặc thù của từng tác vụ.</a:t>
            </a:r>
          </a:p>
        </p:txBody>
      </p:sp>
      <p:sp>
        <p:nvSpPr>
          <p:cNvPr name="TextBox 12" id="12"/>
          <p:cNvSpPr txBox="true"/>
          <p:nvPr/>
        </p:nvSpPr>
        <p:spPr>
          <a:xfrm rot="0">
            <a:off x="-1941712" y="363505"/>
            <a:ext cx="6428834" cy="306704"/>
          </a:xfrm>
          <a:prstGeom prst="rect">
            <a:avLst/>
          </a:prstGeom>
        </p:spPr>
        <p:txBody>
          <a:bodyPr anchor="t" rtlCol="false" tIns="0" lIns="0" bIns="0" rIns="0">
            <a:spAutoFit/>
          </a:bodyPr>
          <a:lstStyle/>
          <a:p>
            <a:pPr algn="ctr">
              <a:lnSpc>
                <a:spcPts val="2520"/>
              </a:lnSpc>
              <a:spcBef>
                <a:spcPct val="0"/>
              </a:spcBef>
            </a:pPr>
            <a:r>
              <a:rPr lang="en-US" b="true" sz="1800">
                <a:solidFill>
                  <a:srgbClr val="000000"/>
                </a:solidFill>
                <a:latin typeface="Saira Medium"/>
                <a:ea typeface="Saira Medium"/>
                <a:cs typeface="Saira Medium"/>
                <a:sym typeface="Saira Medium"/>
              </a:rPr>
              <a:t>TRIỂN KHAI</a:t>
            </a:r>
          </a:p>
        </p:txBody>
      </p:sp>
      <p:sp>
        <p:nvSpPr>
          <p:cNvPr name="TextBox 13" id="13"/>
          <p:cNvSpPr txBox="true"/>
          <p:nvPr/>
        </p:nvSpPr>
        <p:spPr>
          <a:xfrm rot="0">
            <a:off x="-905930" y="3346857"/>
            <a:ext cx="9442064" cy="327025"/>
          </a:xfrm>
          <a:prstGeom prst="rect">
            <a:avLst/>
          </a:prstGeom>
        </p:spPr>
        <p:txBody>
          <a:bodyPr anchor="t" rtlCol="false" tIns="0" lIns="0" bIns="0" rIns="0">
            <a:spAutoFit/>
          </a:bodyPr>
          <a:lstStyle/>
          <a:p>
            <a:pPr algn="ctr">
              <a:lnSpc>
                <a:spcPts val="2600"/>
              </a:lnSpc>
              <a:spcBef>
                <a:spcPct val="0"/>
              </a:spcBef>
            </a:pPr>
            <a:r>
              <a:rPr lang="en-US" b="true" sz="2000">
                <a:solidFill>
                  <a:srgbClr val="000000"/>
                </a:solidFill>
                <a:latin typeface="Saira Bold"/>
                <a:ea typeface="Saira Bold"/>
                <a:cs typeface="Saira Bold"/>
                <a:sym typeface="Saira Bold"/>
              </a:rPr>
              <a:t>Instruction:</a:t>
            </a:r>
            <a:r>
              <a:rPr lang="en-US" sz="2000">
                <a:solidFill>
                  <a:srgbClr val="000000"/>
                </a:solidFill>
                <a:latin typeface="Saira"/>
                <a:ea typeface="Saira"/>
                <a:cs typeface="Saira"/>
                <a:sym typeface="Saira"/>
              </a:rPr>
              <a:t> [prompt] </a:t>
            </a:r>
            <a:r>
              <a:rPr lang="en-US" b="true" sz="2000">
                <a:solidFill>
                  <a:srgbClr val="000000"/>
                </a:solidFill>
                <a:latin typeface="Saira Bold"/>
                <a:ea typeface="Saira Bold"/>
                <a:cs typeface="Saira Bold"/>
                <a:sym typeface="Saira Bold"/>
              </a:rPr>
              <a:t>Input:</a:t>
            </a:r>
            <a:r>
              <a:rPr lang="en-US" sz="2000">
                <a:solidFill>
                  <a:srgbClr val="000000"/>
                </a:solidFill>
                <a:latin typeface="Saira"/>
                <a:ea typeface="Saira"/>
                <a:cs typeface="Saira"/>
                <a:sym typeface="Saira"/>
              </a:rPr>
              <a:t> [input] </a:t>
            </a:r>
            <a:r>
              <a:rPr lang="en-US" b="true" sz="2000">
                <a:solidFill>
                  <a:srgbClr val="000000"/>
                </a:solidFill>
                <a:latin typeface="Saira Bold"/>
                <a:ea typeface="Saira Bold"/>
                <a:cs typeface="Saira Bold"/>
                <a:sym typeface="Saira Bold"/>
              </a:rPr>
              <a:t>Answer:</a:t>
            </a:r>
            <a:r>
              <a:rPr lang="en-US" sz="2000">
                <a:solidFill>
                  <a:srgbClr val="000000"/>
                </a:solidFill>
                <a:latin typeface="Saira"/>
                <a:ea typeface="Saira"/>
                <a:cs typeface="Saira"/>
                <a:sym typeface="Saira"/>
              </a:rPr>
              <a:t> [output]</a:t>
            </a:r>
          </a:p>
        </p:txBody>
      </p:sp>
      <p:sp>
        <p:nvSpPr>
          <p:cNvPr name="TextBox 14" id="14"/>
          <p:cNvSpPr txBox="true"/>
          <p:nvPr/>
        </p:nvSpPr>
        <p:spPr>
          <a:xfrm rot="0">
            <a:off x="622540" y="2121009"/>
            <a:ext cx="6803707" cy="650875"/>
          </a:xfrm>
          <a:prstGeom prst="rect">
            <a:avLst/>
          </a:prstGeom>
        </p:spPr>
        <p:txBody>
          <a:bodyPr anchor="t" rtlCol="false" tIns="0" lIns="0" bIns="0" rIns="0">
            <a:spAutoFit/>
          </a:bodyPr>
          <a:lstStyle/>
          <a:p>
            <a:pPr algn="l">
              <a:lnSpc>
                <a:spcPts val="2600"/>
              </a:lnSpc>
              <a:spcBef>
                <a:spcPct val="0"/>
              </a:spcBef>
            </a:pPr>
            <a:r>
              <a:rPr lang="en-US" sz="2000">
                <a:solidFill>
                  <a:srgbClr val="000000"/>
                </a:solidFill>
                <a:latin typeface="Saira"/>
                <a:ea typeface="Saira"/>
                <a:cs typeface="Saira"/>
                <a:sym typeface="Saira"/>
              </a:rPr>
              <a:t> Đối với đơn và đa tác vụ, mỗi</a:t>
            </a:r>
            <a:r>
              <a:rPr lang="en-US" sz="2000">
                <a:solidFill>
                  <a:srgbClr val="000000"/>
                </a:solidFill>
                <a:latin typeface="Saira"/>
                <a:ea typeface="Saira"/>
                <a:cs typeface="Saira"/>
                <a:sym typeface="Saira"/>
              </a:rPr>
              <a:t> tác vụ có một lệnh riêng biệt, </a:t>
            </a:r>
          </a:p>
          <a:p>
            <a:pPr algn="ctr">
              <a:lnSpc>
                <a:spcPts val="2600"/>
              </a:lnSpc>
              <a:spcBef>
                <a:spcPct val="0"/>
              </a:spcBef>
            </a:pPr>
            <a:r>
              <a:rPr lang="en-US" sz="2000">
                <a:solidFill>
                  <a:srgbClr val="000000"/>
                </a:solidFill>
                <a:latin typeface="Saira"/>
                <a:ea typeface="Saira"/>
                <a:cs typeface="Saira"/>
                <a:sym typeface="Saira"/>
              </a:rPr>
              <a:t>nhưng cần đảm bảo có cấu trúc chung </a:t>
            </a:r>
          </a:p>
        </p:txBody>
      </p:sp>
      <p:sp>
        <p:nvSpPr>
          <p:cNvPr name="TextBox 15" id="15"/>
          <p:cNvSpPr txBox="true"/>
          <p:nvPr/>
        </p:nvSpPr>
        <p:spPr>
          <a:xfrm rot="0">
            <a:off x="1885369" y="5718810"/>
            <a:ext cx="3364352" cy="291465"/>
          </a:xfrm>
          <a:prstGeom prst="rect">
            <a:avLst/>
          </a:prstGeom>
        </p:spPr>
        <p:txBody>
          <a:bodyPr anchor="t" rtlCol="false" tIns="0" lIns="0" bIns="0" rIns="0">
            <a:spAutoFit/>
          </a:bodyPr>
          <a:lstStyle/>
          <a:p>
            <a:pPr algn="l" marL="0" indent="0" lvl="0">
              <a:lnSpc>
                <a:spcPts val="2340"/>
              </a:lnSpc>
              <a:spcBef>
                <a:spcPct val="0"/>
              </a:spcBef>
            </a:pPr>
            <a:r>
              <a:rPr lang="en-US" b="true" sz="1800" strike="noStrike" u="none">
                <a:solidFill>
                  <a:srgbClr val="000000"/>
                </a:solidFill>
                <a:latin typeface="Saira Medium"/>
                <a:ea typeface="Saira Medium"/>
                <a:cs typeface="Saira Medium"/>
                <a:sym typeface="Saira Medium"/>
              </a:rPr>
              <a:t>ĐƠN TÁC VỤ</a:t>
            </a:r>
          </a:p>
        </p:txBody>
      </p:sp>
      <p:sp>
        <p:nvSpPr>
          <p:cNvPr name="TextBox 16" id="16"/>
          <p:cNvSpPr txBox="true"/>
          <p:nvPr/>
        </p:nvSpPr>
        <p:spPr>
          <a:xfrm rot="0">
            <a:off x="9747543" y="5718810"/>
            <a:ext cx="3364352" cy="291465"/>
          </a:xfrm>
          <a:prstGeom prst="rect">
            <a:avLst/>
          </a:prstGeom>
        </p:spPr>
        <p:txBody>
          <a:bodyPr anchor="t" rtlCol="false" tIns="0" lIns="0" bIns="0" rIns="0">
            <a:spAutoFit/>
          </a:bodyPr>
          <a:lstStyle/>
          <a:p>
            <a:pPr algn="l" marL="0" indent="0" lvl="0">
              <a:lnSpc>
                <a:spcPts val="2340"/>
              </a:lnSpc>
              <a:spcBef>
                <a:spcPct val="0"/>
              </a:spcBef>
            </a:pPr>
            <a:r>
              <a:rPr lang="en-US" b="true" sz="1800" strike="noStrike" u="none">
                <a:solidFill>
                  <a:srgbClr val="000000"/>
                </a:solidFill>
                <a:latin typeface="Saira Medium"/>
                <a:ea typeface="Saira Medium"/>
                <a:cs typeface="Saira Medium"/>
                <a:sym typeface="Saira Medium"/>
              </a:rPr>
              <a:t>ĐA TÁC VỤ</a:t>
            </a:r>
          </a:p>
        </p:txBody>
      </p:sp>
      <p:sp>
        <p:nvSpPr>
          <p:cNvPr name="TextBox 17" id="17"/>
          <p:cNvSpPr txBox="true"/>
          <p:nvPr/>
        </p:nvSpPr>
        <p:spPr>
          <a:xfrm rot="0">
            <a:off x="8417163" y="6227070"/>
            <a:ext cx="3962923" cy="3539490"/>
          </a:xfrm>
          <a:prstGeom prst="rect">
            <a:avLst/>
          </a:prstGeom>
        </p:spPr>
        <p:txBody>
          <a:bodyPr anchor="t" rtlCol="false" tIns="0" lIns="0" bIns="0" rIns="0">
            <a:spAutoFit/>
          </a:bodyPr>
          <a:lstStyle/>
          <a:p>
            <a:pPr algn="just">
              <a:lnSpc>
                <a:spcPts val="2340"/>
              </a:lnSpc>
            </a:pPr>
            <a:r>
              <a:rPr lang="en-US" b="true" sz="1800" spc="-72">
                <a:solidFill>
                  <a:srgbClr val="000000"/>
                </a:solidFill>
                <a:latin typeface="Saira Bold"/>
                <a:ea typeface="Saira Bold"/>
                <a:cs typeface="Saira Bold"/>
                <a:sym typeface="Saira Bold"/>
              </a:rPr>
              <a:t>Phân tích cảm xúc(SA): </a:t>
            </a:r>
            <a:r>
              <a:rPr lang="en-US" sz="1800" spc="-72">
                <a:solidFill>
                  <a:srgbClr val="000000"/>
                </a:solidFill>
                <a:latin typeface="Saira"/>
                <a:ea typeface="Saira"/>
                <a:cs typeface="Saira"/>
                <a:sym typeface="Saira"/>
              </a:rPr>
              <a:t>Lấy trực tiếp từ FinGPT vì đã được chứng minh hiệu quả</a:t>
            </a:r>
            <a:r>
              <a:rPr lang="en-US" sz="1800" spc="-72">
                <a:solidFill>
                  <a:srgbClr val="000000"/>
                </a:solidFill>
                <a:latin typeface="Saira"/>
                <a:ea typeface="Saira"/>
                <a:cs typeface="Saira"/>
                <a:sym typeface="Saira"/>
              </a:rPr>
              <a:t>.</a:t>
            </a:r>
          </a:p>
          <a:p>
            <a:pPr algn="just">
              <a:lnSpc>
                <a:spcPts val="2340"/>
              </a:lnSpc>
            </a:pPr>
            <a:r>
              <a:rPr lang="en-US" b="true" sz="1800" spc="-72">
                <a:solidFill>
                  <a:srgbClr val="000000"/>
                </a:solidFill>
                <a:latin typeface="Saira Bold"/>
                <a:ea typeface="Saira Bold"/>
                <a:cs typeface="Saira Bold"/>
                <a:sym typeface="Saira Bold"/>
              </a:rPr>
              <a:t>Phân loại tiêu đề(HC): </a:t>
            </a:r>
            <a:r>
              <a:rPr lang="en-US" sz="1800" spc="-72">
                <a:solidFill>
                  <a:srgbClr val="000000"/>
                </a:solidFill>
                <a:latin typeface="Saira"/>
                <a:ea typeface="Saira"/>
                <a:cs typeface="Saira"/>
                <a:sym typeface="Saira"/>
              </a:rPr>
              <a:t>Sử dụng bộ lệnh từ Bloomberg  do phù hợp với ngành tài chính.</a:t>
            </a:r>
          </a:p>
          <a:p>
            <a:pPr algn="just">
              <a:lnSpc>
                <a:spcPts val="2340"/>
              </a:lnSpc>
            </a:pPr>
            <a:r>
              <a:rPr lang="en-US" b="true" sz="1800" spc="-72">
                <a:solidFill>
                  <a:srgbClr val="000000"/>
                </a:solidFill>
                <a:latin typeface="Saira Bold"/>
                <a:ea typeface="Saira Bold"/>
                <a:cs typeface="Saira Bold"/>
                <a:sym typeface="Saira Bold"/>
              </a:rPr>
              <a:t>Nhận diện thực thể(NER) và Trích xuất quan hệ tài chính(RE):</a:t>
            </a:r>
            <a:r>
              <a:rPr lang="en-US" sz="1800" spc="-72">
                <a:solidFill>
                  <a:srgbClr val="000000"/>
                </a:solidFill>
                <a:latin typeface="Saira"/>
                <a:ea typeface="Saira"/>
                <a:cs typeface="Saira"/>
                <a:sym typeface="Saira"/>
              </a:rPr>
              <a:t> Chuyển thành các bài toán phân loại, gọi là NER(CLS) và RE(CLS), phù hợp với các tác vụ SA và HC để cải thiện khả năng tổng quát của mô hình.</a:t>
            </a:r>
          </a:p>
          <a:p>
            <a:pPr algn="just">
              <a:lnSpc>
                <a:spcPts val="2340"/>
              </a:lnSpc>
            </a:pPr>
          </a:p>
        </p:txBody>
      </p:sp>
      <p:sp>
        <p:nvSpPr>
          <p:cNvPr name="TextBox 18" id="18"/>
          <p:cNvSpPr txBox="true"/>
          <p:nvPr/>
        </p:nvSpPr>
        <p:spPr>
          <a:xfrm rot="0">
            <a:off x="1272705" y="4026008"/>
            <a:ext cx="10494717" cy="974725"/>
          </a:xfrm>
          <a:prstGeom prst="rect">
            <a:avLst/>
          </a:prstGeom>
        </p:spPr>
        <p:txBody>
          <a:bodyPr anchor="t" rtlCol="false" tIns="0" lIns="0" bIns="0" rIns="0">
            <a:spAutoFit/>
          </a:bodyPr>
          <a:lstStyle/>
          <a:p>
            <a:pPr algn="ctr" marL="0" indent="0" lvl="0">
              <a:lnSpc>
                <a:spcPts val="2600"/>
              </a:lnSpc>
              <a:spcBef>
                <a:spcPct val="0"/>
              </a:spcBef>
            </a:pPr>
            <a:r>
              <a:rPr lang="en-US" b="true" sz="2000" strike="noStrike" u="none">
                <a:solidFill>
                  <a:srgbClr val="000000"/>
                </a:solidFill>
                <a:latin typeface="Saira Bold"/>
                <a:ea typeface="Saira Bold"/>
                <a:cs typeface="Saira Bold"/>
                <a:sym typeface="Saira Bold"/>
              </a:rPr>
              <a:t>Instruction:</a:t>
            </a:r>
            <a:r>
              <a:rPr lang="en-US" sz="2000" strike="noStrike" u="none">
                <a:solidFill>
                  <a:srgbClr val="000000"/>
                </a:solidFill>
                <a:latin typeface="Saira"/>
                <a:ea typeface="Saira"/>
                <a:cs typeface="Saira"/>
                <a:sym typeface="Saira"/>
              </a:rPr>
              <a:t> </a:t>
            </a:r>
            <a:r>
              <a:rPr lang="en-US" sz="2000" strike="noStrike" u="none">
                <a:solidFill>
                  <a:srgbClr val="000000"/>
                </a:solidFill>
                <a:latin typeface="Saira"/>
                <a:ea typeface="Saira"/>
                <a:cs typeface="Saira"/>
                <a:sym typeface="Saira"/>
              </a:rPr>
              <a:t>What is the sentiment of this news?</a:t>
            </a:r>
          </a:p>
          <a:p>
            <a:pPr algn="ctr" marL="0" indent="0" lvl="0">
              <a:lnSpc>
                <a:spcPts val="2600"/>
              </a:lnSpc>
              <a:spcBef>
                <a:spcPct val="0"/>
              </a:spcBef>
            </a:pPr>
            <a:r>
              <a:rPr lang="en-US" b="true" sz="2000" strike="noStrike" u="none">
                <a:solidFill>
                  <a:srgbClr val="000000"/>
                </a:solidFill>
                <a:latin typeface="Saira Bold"/>
                <a:ea typeface="Saira Bold"/>
                <a:cs typeface="Saira Bold"/>
                <a:sym typeface="Saira Bold"/>
              </a:rPr>
              <a:t>Input:</a:t>
            </a:r>
            <a:r>
              <a:rPr lang="en-US" sz="2000" strike="noStrike" u="none">
                <a:solidFill>
                  <a:srgbClr val="000000"/>
                </a:solidFill>
                <a:latin typeface="Saira"/>
                <a:ea typeface="Saira"/>
                <a:cs typeface="Saira"/>
                <a:sym typeface="Saira"/>
              </a:rPr>
              <a:t> Glaxo's ViiV Healthcare Signs China Manufacturing Deal With Desano.</a:t>
            </a:r>
          </a:p>
          <a:p>
            <a:pPr algn="ctr" marL="0" indent="0" lvl="0">
              <a:lnSpc>
                <a:spcPts val="2600"/>
              </a:lnSpc>
              <a:spcBef>
                <a:spcPct val="0"/>
              </a:spcBef>
            </a:pPr>
            <a:r>
              <a:rPr lang="en-US" b="true" sz="2000" strike="noStrike" u="none">
                <a:solidFill>
                  <a:srgbClr val="000000"/>
                </a:solidFill>
                <a:latin typeface="Saira Bold"/>
                <a:ea typeface="Saira Bold"/>
                <a:cs typeface="Saira Bold"/>
                <a:sym typeface="Saira Bold"/>
              </a:rPr>
              <a:t>Answer:</a:t>
            </a:r>
            <a:r>
              <a:rPr lang="en-US" sz="2000" strike="noStrike" u="none">
                <a:solidFill>
                  <a:srgbClr val="000000"/>
                </a:solidFill>
                <a:latin typeface="Saira"/>
                <a:ea typeface="Saira"/>
                <a:cs typeface="Saira"/>
                <a:sym typeface="Saira"/>
              </a:rPr>
              <a:t> positive</a:t>
            </a:r>
          </a:p>
        </p:txBody>
      </p:sp>
      <p:sp>
        <p:nvSpPr>
          <p:cNvPr name="TextBox 19" id="19"/>
          <p:cNvSpPr txBox="true"/>
          <p:nvPr/>
        </p:nvSpPr>
        <p:spPr>
          <a:xfrm rot="0">
            <a:off x="607892" y="4016483"/>
            <a:ext cx="480179" cy="379730"/>
          </a:xfrm>
          <a:prstGeom prst="rect">
            <a:avLst/>
          </a:prstGeom>
        </p:spPr>
        <p:txBody>
          <a:bodyPr anchor="t" rtlCol="false" tIns="0" lIns="0" bIns="0" rIns="0">
            <a:spAutoFit/>
          </a:bodyPr>
          <a:lstStyle/>
          <a:p>
            <a:pPr algn="ctr">
              <a:lnSpc>
                <a:spcPts val="3220"/>
              </a:lnSpc>
              <a:spcBef>
                <a:spcPct val="0"/>
              </a:spcBef>
            </a:pPr>
            <a:r>
              <a:rPr lang="en-US" b="true" sz="2300">
                <a:solidFill>
                  <a:srgbClr val="000000"/>
                </a:solidFill>
                <a:latin typeface="Saira Bold"/>
                <a:ea typeface="Saira Bold"/>
                <a:cs typeface="Saira Bold"/>
                <a:sym typeface="Saira Bold"/>
              </a:rPr>
              <a:t>VD:</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TextBox 2" id="2"/>
          <p:cNvSpPr txBox="true"/>
          <p:nvPr/>
        </p:nvSpPr>
        <p:spPr>
          <a:xfrm rot="0">
            <a:off x="644881" y="3038299"/>
            <a:ext cx="16998237" cy="2372159"/>
          </a:xfrm>
          <a:prstGeom prst="rect">
            <a:avLst/>
          </a:prstGeom>
        </p:spPr>
        <p:txBody>
          <a:bodyPr anchor="t" rtlCol="false" tIns="0" lIns="0" bIns="0" rIns="0">
            <a:spAutoFit/>
          </a:bodyPr>
          <a:lstStyle/>
          <a:p>
            <a:pPr algn="ctr">
              <a:lnSpc>
                <a:spcPts val="19401"/>
              </a:lnSpc>
              <a:spcBef>
                <a:spcPct val="0"/>
              </a:spcBef>
            </a:pPr>
            <a:r>
              <a:rPr lang="en-US" sz="13857">
                <a:solidFill>
                  <a:srgbClr val="000000"/>
                </a:solidFill>
                <a:latin typeface="Saira"/>
                <a:ea typeface="Saira"/>
                <a:cs typeface="Saira"/>
                <a:sym typeface="Saira"/>
              </a:rPr>
              <a:t>GIỚI THIỆU</a:t>
            </a:r>
          </a:p>
        </p:txBody>
      </p:sp>
      <p:sp>
        <p:nvSpPr>
          <p:cNvPr name="AutoShape 3" id="3"/>
          <p:cNvSpPr/>
          <p:nvPr/>
        </p:nvSpPr>
        <p:spPr>
          <a:xfrm>
            <a:off x="733790" y="2666566"/>
            <a:ext cx="6492240" cy="0"/>
          </a:xfrm>
          <a:prstGeom prst="line">
            <a:avLst/>
          </a:prstGeom>
          <a:ln cap="flat" w="9525">
            <a:solidFill>
              <a:srgbClr val="000000"/>
            </a:solidFill>
            <a:prstDash val="solid"/>
            <a:headEnd type="none" len="sm" w="sm"/>
            <a:tailEnd type="none" len="sm" w="sm"/>
          </a:ln>
        </p:spPr>
      </p:sp>
      <p:sp>
        <p:nvSpPr>
          <p:cNvPr name="AutoShape 4" id="4"/>
          <p:cNvSpPr/>
          <p:nvPr/>
        </p:nvSpPr>
        <p:spPr>
          <a:xfrm>
            <a:off x="6595804" y="8566129"/>
            <a:ext cx="10663496" cy="0"/>
          </a:xfrm>
          <a:prstGeom prst="line">
            <a:avLst/>
          </a:prstGeom>
          <a:ln cap="flat" w="9525">
            <a:solidFill>
              <a:srgbClr val="000000"/>
            </a:solidFill>
            <a:prstDash val="solid"/>
            <a:headEnd type="none" len="sm" w="sm"/>
            <a:tailEnd type="none" len="sm" w="sm"/>
          </a:ln>
        </p:spPr>
      </p:sp>
      <p:sp>
        <p:nvSpPr>
          <p:cNvPr name="Freeform 5" id="5"/>
          <p:cNvSpPr/>
          <p:nvPr/>
        </p:nvSpPr>
        <p:spPr>
          <a:xfrm flipH="false" flipV="false" rot="0">
            <a:off x="12891654" y="7940547"/>
            <a:ext cx="4367646" cy="460588"/>
          </a:xfrm>
          <a:custGeom>
            <a:avLst/>
            <a:gdLst/>
            <a:ahLst/>
            <a:cxnLst/>
            <a:rect r="r" b="b" t="t" l="l"/>
            <a:pathLst>
              <a:path h="460588" w="4367646">
                <a:moveTo>
                  <a:pt x="0" y="0"/>
                </a:moveTo>
                <a:lnTo>
                  <a:pt x="4367646" y="0"/>
                </a:lnTo>
                <a:lnTo>
                  <a:pt x="4367646" y="460588"/>
                </a:lnTo>
                <a:lnTo>
                  <a:pt x="0" y="4605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733790" y="1372644"/>
            <a:ext cx="4367646" cy="460588"/>
          </a:xfrm>
          <a:custGeom>
            <a:avLst/>
            <a:gdLst/>
            <a:ahLst/>
            <a:cxnLst/>
            <a:rect r="r" b="b" t="t" l="l"/>
            <a:pathLst>
              <a:path h="460588" w="4367646">
                <a:moveTo>
                  <a:pt x="4367646" y="0"/>
                </a:moveTo>
                <a:lnTo>
                  <a:pt x="0" y="0"/>
                </a:lnTo>
                <a:lnTo>
                  <a:pt x="0" y="460588"/>
                </a:lnTo>
                <a:lnTo>
                  <a:pt x="4367646" y="460588"/>
                </a:lnTo>
                <a:lnTo>
                  <a:pt x="43676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28700" y="9068863"/>
            <a:ext cx="244005" cy="189437"/>
          </a:xfrm>
          <a:custGeom>
            <a:avLst/>
            <a:gdLst/>
            <a:ahLst/>
            <a:cxnLst/>
            <a:rect r="r" b="b" t="t" l="l"/>
            <a:pathLst>
              <a:path h="189437" w="244005">
                <a:moveTo>
                  <a:pt x="0" y="0"/>
                </a:moveTo>
                <a:lnTo>
                  <a:pt x="244005" y="0"/>
                </a:lnTo>
                <a:lnTo>
                  <a:pt x="244005" y="189437"/>
                </a:lnTo>
                <a:lnTo>
                  <a:pt x="0" y="1894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0">
            <a:off x="17015295" y="9068863"/>
            <a:ext cx="244005" cy="189437"/>
          </a:xfrm>
          <a:custGeom>
            <a:avLst/>
            <a:gdLst/>
            <a:ahLst/>
            <a:cxnLst/>
            <a:rect r="r" b="b" t="t" l="l"/>
            <a:pathLst>
              <a:path h="189437" w="244005">
                <a:moveTo>
                  <a:pt x="244005" y="0"/>
                </a:moveTo>
                <a:lnTo>
                  <a:pt x="0" y="0"/>
                </a:lnTo>
                <a:lnTo>
                  <a:pt x="0" y="189437"/>
                </a:lnTo>
                <a:lnTo>
                  <a:pt x="244005" y="189437"/>
                </a:lnTo>
                <a:lnTo>
                  <a:pt x="244005"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10800000">
            <a:off x="17015295" y="1028700"/>
            <a:ext cx="244005" cy="189437"/>
          </a:xfrm>
          <a:custGeom>
            <a:avLst/>
            <a:gdLst/>
            <a:ahLst/>
            <a:cxnLst/>
            <a:rect r="r" b="b" t="t" l="l"/>
            <a:pathLst>
              <a:path h="189437" w="244005">
                <a:moveTo>
                  <a:pt x="0" y="0"/>
                </a:moveTo>
                <a:lnTo>
                  <a:pt x="244005" y="0"/>
                </a:lnTo>
                <a:lnTo>
                  <a:pt x="244005" y="189437"/>
                </a:lnTo>
                <a:lnTo>
                  <a:pt x="0" y="1894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true" flipV="false" rot="-10800000">
            <a:off x="1028700" y="1028700"/>
            <a:ext cx="244005" cy="189437"/>
          </a:xfrm>
          <a:custGeom>
            <a:avLst/>
            <a:gdLst/>
            <a:ahLst/>
            <a:cxnLst/>
            <a:rect r="r" b="b" t="t" l="l"/>
            <a:pathLst>
              <a:path h="189437" w="244005">
                <a:moveTo>
                  <a:pt x="244005" y="0"/>
                </a:moveTo>
                <a:lnTo>
                  <a:pt x="0" y="0"/>
                </a:lnTo>
                <a:lnTo>
                  <a:pt x="0" y="189437"/>
                </a:lnTo>
                <a:lnTo>
                  <a:pt x="244005" y="189437"/>
                </a:lnTo>
                <a:lnTo>
                  <a:pt x="244005"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1028700" y="2251169"/>
            <a:ext cx="2438166" cy="302259"/>
          </a:xfrm>
          <a:prstGeom prst="rect">
            <a:avLst/>
          </a:prstGeom>
        </p:spPr>
        <p:txBody>
          <a:bodyPr anchor="t" rtlCol="false" tIns="0" lIns="0" bIns="0" rIns="0">
            <a:spAutoFit/>
          </a:bodyPr>
          <a:lstStyle/>
          <a:p>
            <a:pPr algn="l">
              <a:lnSpc>
                <a:spcPts val="2240"/>
              </a:lnSpc>
              <a:spcBef>
                <a:spcPct val="0"/>
              </a:spcBef>
            </a:pPr>
            <a:r>
              <a:rPr lang="en-US" b="true" sz="1600">
                <a:solidFill>
                  <a:srgbClr val="000000"/>
                </a:solidFill>
                <a:latin typeface="Agrandir Grand Medium"/>
                <a:ea typeface="Agrandir Grand Medium"/>
                <a:cs typeface="Agrandir Grand Medium"/>
                <a:sym typeface="Agrandir Grand Medium"/>
              </a:rPr>
              <a:t>PRESENTATION</a:t>
            </a:r>
          </a:p>
        </p:txBody>
      </p:sp>
      <p:sp>
        <p:nvSpPr>
          <p:cNvPr name="TextBox 12" id="12"/>
          <p:cNvSpPr txBox="true"/>
          <p:nvPr/>
        </p:nvSpPr>
        <p:spPr>
          <a:xfrm rot="0">
            <a:off x="15090120" y="8766604"/>
            <a:ext cx="2047178" cy="302259"/>
          </a:xfrm>
          <a:prstGeom prst="rect">
            <a:avLst/>
          </a:prstGeom>
        </p:spPr>
        <p:txBody>
          <a:bodyPr anchor="t" rtlCol="false" tIns="0" lIns="0" bIns="0" rIns="0">
            <a:spAutoFit/>
          </a:bodyPr>
          <a:lstStyle/>
          <a:p>
            <a:pPr algn="r">
              <a:lnSpc>
                <a:spcPts val="2240"/>
              </a:lnSpc>
              <a:spcBef>
                <a:spcPct val="0"/>
              </a:spcBef>
            </a:pPr>
            <a:r>
              <a:rPr lang="en-US" b="true" sz="1600">
                <a:solidFill>
                  <a:srgbClr val="000000"/>
                </a:solidFill>
                <a:latin typeface="Agrandir Grand Medium"/>
                <a:ea typeface="Agrandir Grand Medium"/>
                <a:cs typeface="Agrandir Grand Medium"/>
                <a:sym typeface="Agrandir Grand Medium"/>
              </a:rPr>
              <a:t>30/04/2025</a:t>
            </a:r>
          </a:p>
        </p:txBody>
      </p:sp>
      <p:sp>
        <p:nvSpPr>
          <p:cNvPr name="TextBox 13" id="13"/>
          <p:cNvSpPr txBox="true"/>
          <p:nvPr/>
        </p:nvSpPr>
        <p:spPr>
          <a:xfrm rot="0">
            <a:off x="5101436" y="496147"/>
            <a:ext cx="4042564" cy="278764"/>
          </a:xfrm>
          <a:prstGeom prst="rect">
            <a:avLst/>
          </a:prstGeom>
        </p:spPr>
        <p:txBody>
          <a:bodyPr anchor="t" rtlCol="false" tIns="0" lIns="0" bIns="0" rIns="0">
            <a:spAutoFit/>
          </a:bodyPr>
          <a:lstStyle/>
          <a:p>
            <a:pPr algn="r">
              <a:lnSpc>
                <a:spcPts val="1960"/>
              </a:lnSpc>
              <a:spcBef>
                <a:spcPct val="0"/>
              </a:spcBef>
            </a:pPr>
            <a:r>
              <a:rPr lang="en-US" b="true" sz="1400" spc="271">
                <a:solidFill>
                  <a:srgbClr val="000000"/>
                </a:solidFill>
                <a:latin typeface="Agrandir Grand Medium"/>
                <a:ea typeface="Agrandir Grand Medium"/>
                <a:cs typeface="Agrandir Grand Medium"/>
                <a:sym typeface="Agrandir Grand Medium"/>
              </a:rPr>
              <a:t>GR17</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9909283"/>
            <a:ext cx="2446839" cy="292865"/>
          </a:xfrm>
          <a:custGeom>
            <a:avLst/>
            <a:gdLst/>
            <a:ahLst/>
            <a:cxnLst/>
            <a:rect r="r" b="b" t="t" l="l"/>
            <a:pathLst>
              <a:path h="292865" w="2446839">
                <a:moveTo>
                  <a:pt x="0" y="0"/>
                </a:moveTo>
                <a:lnTo>
                  <a:pt x="2446839" y="0"/>
                </a:lnTo>
                <a:lnTo>
                  <a:pt x="2446839" y="292865"/>
                </a:lnTo>
                <a:lnTo>
                  <a:pt x="0" y="2928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163789" y="-268655"/>
            <a:ext cx="6863436" cy="6204546"/>
            <a:chOff x="0" y="0"/>
            <a:chExt cx="6350000" cy="5740400"/>
          </a:xfrm>
        </p:grpSpPr>
        <p:sp>
          <p:nvSpPr>
            <p:cNvPr name="Freeform 4" id="4"/>
            <p:cNvSpPr/>
            <p:nvPr/>
          </p:nvSpPr>
          <p:spPr>
            <a:xfrm flipH="false" flipV="false" rot="0">
              <a:off x="0" y="0"/>
              <a:ext cx="6351270" cy="5741670"/>
            </a:xfrm>
            <a:custGeom>
              <a:avLst/>
              <a:gdLst/>
              <a:ahLst/>
              <a:cxnLst/>
              <a:rect r="r" b="b" t="t" l="l"/>
              <a:pathLst>
                <a:path h="5741670" w="6351270">
                  <a:moveTo>
                    <a:pt x="0" y="542290"/>
                  </a:moveTo>
                  <a:lnTo>
                    <a:pt x="0" y="2392680"/>
                  </a:lnTo>
                  <a:cubicBezTo>
                    <a:pt x="0" y="2691130"/>
                    <a:pt x="242570" y="2933700"/>
                    <a:pt x="542290" y="2933700"/>
                  </a:cubicBezTo>
                  <a:lnTo>
                    <a:pt x="1148080" y="2933700"/>
                  </a:lnTo>
                  <a:cubicBezTo>
                    <a:pt x="1447800" y="2933700"/>
                    <a:pt x="1690370" y="3176270"/>
                    <a:pt x="1690370" y="3475990"/>
                  </a:cubicBezTo>
                  <a:lnTo>
                    <a:pt x="1690370" y="5199380"/>
                  </a:lnTo>
                  <a:cubicBezTo>
                    <a:pt x="1690370" y="5499100"/>
                    <a:pt x="1932940" y="5741670"/>
                    <a:pt x="2232660" y="5741670"/>
                  </a:cubicBezTo>
                  <a:lnTo>
                    <a:pt x="3599180" y="5741670"/>
                  </a:lnTo>
                  <a:cubicBezTo>
                    <a:pt x="3735070" y="5741670"/>
                    <a:pt x="3867150" y="5689600"/>
                    <a:pt x="3967480" y="5598160"/>
                  </a:cubicBezTo>
                  <a:lnTo>
                    <a:pt x="6177280" y="3553460"/>
                  </a:lnTo>
                  <a:cubicBezTo>
                    <a:pt x="6287770" y="3450590"/>
                    <a:pt x="6351270" y="3307080"/>
                    <a:pt x="6351270" y="3155950"/>
                  </a:cubicBezTo>
                  <a:lnTo>
                    <a:pt x="6351270" y="542290"/>
                  </a:lnTo>
                  <a:cubicBezTo>
                    <a:pt x="6350000" y="242570"/>
                    <a:pt x="6107430" y="0"/>
                    <a:pt x="5807710" y="0"/>
                  </a:cubicBezTo>
                  <a:lnTo>
                    <a:pt x="542290" y="0"/>
                  </a:lnTo>
                  <a:cubicBezTo>
                    <a:pt x="242570" y="0"/>
                    <a:pt x="0" y="242570"/>
                    <a:pt x="0" y="542290"/>
                  </a:cubicBezTo>
                  <a:close/>
                </a:path>
              </a:pathLst>
            </a:custGeom>
            <a:blipFill>
              <a:blip r:embed="rId4"/>
              <a:stretch>
                <a:fillRect l="0" t="-23776" r="0" b="-41942"/>
              </a:stretch>
            </a:blipFill>
          </p:spPr>
        </p:sp>
      </p:grpSp>
      <p:sp>
        <p:nvSpPr>
          <p:cNvPr name="Freeform 5" id="5"/>
          <p:cNvSpPr/>
          <p:nvPr/>
        </p:nvSpPr>
        <p:spPr>
          <a:xfrm flipH="false" flipV="false" rot="0">
            <a:off x="10395864" y="9871383"/>
            <a:ext cx="368665" cy="368665"/>
          </a:xfrm>
          <a:custGeom>
            <a:avLst/>
            <a:gdLst/>
            <a:ahLst/>
            <a:cxnLst/>
            <a:rect r="r" b="b" t="t" l="l"/>
            <a:pathLst>
              <a:path h="368665" w="368665">
                <a:moveTo>
                  <a:pt x="0" y="0"/>
                </a:moveTo>
                <a:lnTo>
                  <a:pt x="368665" y="0"/>
                </a:lnTo>
                <a:lnTo>
                  <a:pt x="368665" y="368665"/>
                </a:lnTo>
                <a:lnTo>
                  <a:pt x="0" y="3686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true" rot="-10800000">
            <a:off x="17015295" y="10055715"/>
            <a:ext cx="244005" cy="189437"/>
          </a:xfrm>
          <a:custGeom>
            <a:avLst/>
            <a:gdLst/>
            <a:ahLst/>
            <a:cxnLst/>
            <a:rect r="r" b="b" t="t" l="l"/>
            <a:pathLst>
              <a:path h="189437" w="244005">
                <a:moveTo>
                  <a:pt x="0" y="189437"/>
                </a:moveTo>
                <a:lnTo>
                  <a:pt x="244005" y="189437"/>
                </a:lnTo>
                <a:lnTo>
                  <a:pt x="244005" y="0"/>
                </a:lnTo>
                <a:lnTo>
                  <a:pt x="0" y="0"/>
                </a:lnTo>
                <a:lnTo>
                  <a:pt x="0" y="189437"/>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7" id="7"/>
          <p:cNvSpPr/>
          <p:nvPr/>
        </p:nvSpPr>
        <p:spPr>
          <a:xfrm>
            <a:off x="660035" y="1989899"/>
            <a:ext cx="7589347" cy="0"/>
          </a:xfrm>
          <a:prstGeom prst="line">
            <a:avLst/>
          </a:prstGeom>
          <a:ln cap="flat" w="9525">
            <a:solidFill>
              <a:srgbClr val="000000"/>
            </a:solidFill>
            <a:prstDash val="solid"/>
            <a:headEnd type="none" len="sm" w="sm"/>
            <a:tailEnd type="none" len="sm" w="sm"/>
          </a:ln>
        </p:spPr>
      </p:sp>
      <p:sp>
        <p:nvSpPr>
          <p:cNvPr name="AutoShape 8" id="8"/>
          <p:cNvSpPr/>
          <p:nvPr/>
        </p:nvSpPr>
        <p:spPr>
          <a:xfrm>
            <a:off x="-1828230" y="670210"/>
            <a:ext cx="4576175" cy="0"/>
          </a:xfrm>
          <a:prstGeom prst="line">
            <a:avLst/>
          </a:prstGeom>
          <a:ln cap="flat" w="9525">
            <a:solidFill>
              <a:srgbClr val="000000"/>
            </a:solidFill>
            <a:prstDash val="solid"/>
            <a:headEnd type="none" len="sm" w="sm"/>
            <a:tailEnd type="none" len="sm" w="sm"/>
          </a:ln>
        </p:spPr>
      </p:sp>
      <p:sp>
        <p:nvSpPr>
          <p:cNvPr name="AutoShape 9" id="9"/>
          <p:cNvSpPr/>
          <p:nvPr/>
        </p:nvSpPr>
        <p:spPr>
          <a:xfrm>
            <a:off x="741968" y="3444171"/>
            <a:ext cx="3364352" cy="4763"/>
          </a:xfrm>
          <a:prstGeom prst="line">
            <a:avLst/>
          </a:prstGeom>
          <a:ln cap="flat" w="9525">
            <a:solidFill>
              <a:srgbClr val="000000"/>
            </a:solidFill>
            <a:prstDash val="solid"/>
            <a:headEnd type="none" len="sm" w="sm"/>
            <a:tailEnd type="none" len="sm" w="sm"/>
          </a:ln>
        </p:spPr>
      </p:sp>
      <p:sp>
        <p:nvSpPr>
          <p:cNvPr name="Freeform 10" id="10"/>
          <p:cNvSpPr/>
          <p:nvPr/>
        </p:nvSpPr>
        <p:spPr>
          <a:xfrm flipH="false" flipV="false" rot="0">
            <a:off x="741968" y="6880333"/>
            <a:ext cx="11205691" cy="2153821"/>
          </a:xfrm>
          <a:custGeom>
            <a:avLst/>
            <a:gdLst/>
            <a:ahLst/>
            <a:cxnLst/>
            <a:rect r="r" b="b" t="t" l="l"/>
            <a:pathLst>
              <a:path h="2153821" w="11205691">
                <a:moveTo>
                  <a:pt x="0" y="0"/>
                </a:moveTo>
                <a:lnTo>
                  <a:pt x="11205691" y="0"/>
                </a:lnTo>
                <a:lnTo>
                  <a:pt x="11205691" y="2153821"/>
                </a:lnTo>
                <a:lnTo>
                  <a:pt x="0" y="2153821"/>
                </a:lnTo>
                <a:lnTo>
                  <a:pt x="0" y="0"/>
                </a:lnTo>
                <a:close/>
              </a:path>
            </a:pathLst>
          </a:custGeom>
          <a:blipFill>
            <a:blip r:embed="rId9"/>
            <a:stretch>
              <a:fillRect l="0" t="0" r="0" b="0"/>
            </a:stretch>
          </a:blipFill>
        </p:spPr>
      </p:sp>
      <p:sp>
        <p:nvSpPr>
          <p:cNvPr name="TextBox 11" id="11"/>
          <p:cNvSpPr txBox="true"/>
          <p:nvPr/>
        </p:nvSpPr>
        <p:spPr>
          <a:xfrm rot="0">
            <a:off x="660035" y="1057275"/>
            <a:ext cx="9735829" cy="937387"/>
          </a:xfrm>
          <a:prstGeom prst="rect">
            <a:avLst/>
          </a:prstGeom>
        </p:spPr>
        <p:txBody>
          <a:bodyPr anchor="t" rtlCol="false" tIns="0" lIns="0" bIns="0" rIns="0">
            <a:spAutoFit/>
          </a:bodyPr>
          <a:lstStyle/>
          <a:p>
            <a:pPr algn="l">
              <a:lnSpc>
                <a:spcPts val="7423"/>
              </a:lnSpc>
            </a:pPr>
            <a:r>
              <a:rPr lang="en-US" sz="6399">
                <a:solidFill>
                  <a:srgbClr val="000000"/>
                </a:solidFill>
                <a:latin typeface="Saira"/>
                <a:ea typeface="Saira"/>
                <a:cs typeface="Saira"/>
                <a:sym typeface="Saira"/>
              </a:rPr>
              <a:t>XÂY DỰNG HƯỚNG DẪN</a:t>
            </a:r>
          </a:p>
        </p:txBody>
      </p:sp>
      <p:sp>
        <p:nvSpPr>
          <p:cNvPr name="TextBox 12" id="12"/>
          <p:cNvSpPr txBox="true"/>
          <p:nvPr/>
        </p:nvSpPr>
        <p:spPr>
          <a:xfrm rot="0">
            <a:off x="-1941712" y="363505"/>
            <a:ext cx="6428834" cy="306704"/>
          </a:xfrm>
          <a:prstGeom prst="rect">
            <a:avLst/>
          </a:prstGeom>
        </p:spPr>
        <p:txBody>
          <a:bodyPr anchor="t" rtlCol="false" tIns="0" lIns="0" bIns="0" rIns="0">
            <a:spAutoFit/>
          </a:bodyPr>
          <a:lstStyle/>
          <a:p>
            <a:pPr algn="ctr">
              <a:lnSpc>
                <a:spcPts val="2520"/>
              </a:lnSpc>
              <a:spcBef>
                <a:spcPct val="0"/>
              </a:spcBef>
            </a:pPr>
            <a:r>
              <a:rPr lang="en-US" b="true" sz="1800">
                <a:solidFill>
                  <a:srgbClr val="000000"/>
                </a:solidFill>
                <a:latin typeface="Saira Medium"/>
                <a:ea typeface="Saira Medium"/>
                <a:cs typeface="Saira Medium"/>
                <a:sym typeface="Saira Medium"/>
              </a:rPr>
              <a:t>TRIỂN KHAI</a:t>
            </a:r>
          </a:p>
        </p:txBody>
      </p:sp>
      <p:sp>
        <p:nvSpPr>
          <p:cNvPr name="TextBox 13" id="13"/>
          <p:cNvSpPr txBox="true"/>
          <p:nvPr/>
        </p:nvSpPr>
        <p:spPr>
          <a:xfrm rot="0">
            <a:off x="741968" y="2506594"/>
            <a:ext cx="4360162" cy="327025"/>
          </a:xfrm>
          <a:prstGeom prst="rect">
            <a:avLst/>
          </a:prstGeom>
        </p:spPr>
        <p:txBody>
          <a:bodyPr anchor="t" rtlCol="false" tIns="0" lIns="0" bIns="0" rIns="0">
            <a:spAutoFit/>
          </a:bodyPr>
          <a:lstStyle/>
          <a:p>
            <a:pPr algn="l">
              <a:lnSpc>
                <a:spcPts val="2600"/>
              </a:lnSpc>
            </a:pPr>
            <a:r>
              <a:rPr lang="en-US" sz="2000" b="true">
                <a:solidFill>
                  <a:srgbClr val="000000"/>
                </a:solidFill>
                <a:latin typeface="Saira Medium"/>
                <a:ea typeface="Saira Medium"/>
                <a:cs typeface="Saira Medium"/>
                <a:sym typeface="Saira Medium"/>
              </a:rPr>
              <a:t>CẤU TRÚC MẪU LỆNH ZERO-SHOT</a:t>
            </a:r>
          </a:p>
        </p:txBody>
      </p:sp>
      <p:sp>
        <p:nvSpPr>
          <p:cNvPr name="TextBox 14" id="14"/>
          <p:cNvSpPr txBox="true"/>
          <p:nvPr/>
        </p:nvSpPr>
        <p:spPr>
          <a:xfrm rot="0">
            <a:off x="381097" y="2958713"/>
            <a:ext cx="9442064" cy="327025"/>
          </a:xfrm>
          <a:prstGeom prst="rect">
            <a:avLst/>
          </a:prstGeom>
        </p:spPr>
        <p:txBody>
          <a:bodyPr anchor="t" rtlCol="false" tIns="0" lIns="0" bIns="0" rIns="0">
            <a:spAutoFit/>
          </a:bodyPr>
          <a:lstStyle/>
          <a:p>
            <a:pPr algn="ctr">
              <a:lnSpc>
                <a:spcPts val="2600"/>
              </a:lnSpc>
              <a:spcBef>
                <a:spcPct val="0"/>
              </a:spcBef>
            </a:pPr>
            <a:r>
              <a:rPr lang="en-US" b="true" sz="2000">
                <a:solidFill>
                  <a:srgbClr val="000000"/>
                </a:solidFill>
                <a:latin typeface="Saira Bold"/>
                <a:ea typeface="Saira Bold"/>
                <a:cs typeface="Saira Bold"/>
                <a:sym typeface="Saira Bold"/>
              </a:rPr>
              <a:t>Instruction:</a:t>
            </a:r>
            <a:r>
              <a:rPr lang="en-US" sz="2000">
                <a:solidFill>
                  <a:srgbClr val="000000"/>
                </a:solidFill>
                <a:latin typeface="Saira"/>
                <a:ea typeface="Saira"/>
                <a:cs typeface="Saira"/>
                <a:sym typeface="Saira"/>
              </a:rPr>
              <a:t> [prompt] </a:t>
            </a:r>
            <a:r>
              <a:rPr lang="en-US" b="true" sz="2000">
                <a:solidFill>
                  <a:srgbClr val="000000"/>
                </a:solidFill>
                <a:latin typeface="Saira Bold"/>
                <a:ea typeface="Saira Bold"/>
                <a:cs typeface="Saira Bold"/>
                <a:sym typeface="Saira Bold"/>
              </a:rPr>
              <a:t>Options:</a:t>
            </a:r>
            <a:r>
              <a:rPr lang="en-US" sz="2000">
                <a:solidFill>
                  <a:srgbClr val="000000"/>
                </a:solidFill>
                <a:latin typeface="Saira"/>
                <a:ea typeface="Saira"/>
                <a:cs typeface="Saira"/>
                <a:sym typeface="Saira"/>
              </a:rPr>
              <a:t> [Options] </a:t>
            </a:r>
            <a:r>
              <a:rPr lang="en-US" b="true" sz="2000">
                <a:solidFill>
                  <a:srgbClr val="000000"/>
                </a:solidFill>
                <a:latin typeface="Saira Bold"/>
                <a:ea typeface="Saira Bold"/>
                <a:cs typeface="Saira Bold"/>
                <a:sym typeface="Saira Bold"/>
              </a:rPr>
              <a:t>Input:</a:t>
            </a:r>
            <a:r>
              <a:rPr lang="en-US" sz="2000">
                <a:solidFill>
                  <a:srgbClr val="000000"/>
                </a:solidFill>
                <a:latin typeface="Saira"/>
                <a:ea typeface="Saira"/>
                <a:cs typeface="Saira"/>
                <a:sym typeface="Saira"/>
              </a:rPr>
              <a:t> [input] </a:t>
            </a:r>
            <a:r>
              <a:rPr lang="en-US" b="true" sz="2000">
                <a:solidFill>
                  <a:srgbClr val="000000"/>
                </a:solidFill>
                <a:latin typeface="Saira Bold"/>
                <a:ea typeface="Saira Bold"/>
                <a:cs typeface="Saira Bold"/>
                <a:sym typeface="Saira Bold"/>
              </a:rPr>
              <a:t>Answer:</a:t>
            </a:r>
            <a:r>
              <a:rPr lang="en-US" sz="2000">
                <a:solidFill>
                  <a:srgbClr val="000000"/>
                </a:solidFill>
                <a:latin typeface="Saira"/>
                <a:ea typeface="Saira"/>
                <a:cs typeface="Saira"/>
                <a:sym typeface="Saira"/>
              </a:rPr>
              <a:t> [output]</a:t>
            </a:r>
          </a:p>
        </p:txBody>
      </p:sp>
      <p:sp>
        <p:nvSpPr>
          <p:cNvPr name="TextBox 15" id="15"/>
          <p:cNvSpPr txBox="true"/>
          <p:nvPr/>
        </p:nvSpPr>
        <p:spPr>
          <a:xfrm rot="0">
            <a:off x="381097" y="2087115"/>
            <a:ext cx="11350300" cy="327025"/>
          </a:xfrm>
          <a:prstGeom prst="rect">
            <a:avLst/>
          </a:prstGeom>
        </p:spPr>
        <p:txBody>
          <a:bodyPr anchor="t" rtlCol="false" tIns="0" lIns="0" bIns="0" rIns="0">
            <a:spAutoFit/>
          </a:bodyPr>
          <a:lstStyle/>
          <a:p>
            <a:pPr algn="ctr">
              <a:lnSpc>
                <a:spcPts val="2600"/>
              </a:lnSpc>
              <a:spcBef>
                <a:spcPct val="0"/>
              </a:spcBef>
            </a:pPr>
            <a:r>
              <a:rPr lang="en-US" sz="2000">
                <a:solidFill>
                  <a:srgbClr val="000000"/>
                </a:solidFill>
                <a:latin typeface="Saira"/>
                <a:ea typeface="Saira"/>
                <a:cs typeface="Saira"/>
                <a:sym typeface="Saira"/>
              </a:rPr>
              <a:t>Đối với Zero-shot </a:t>
            </a:r>
            <a:r>
              <a:rPr lang="en-US" sz="2000">
                <a:solidFill>
                  <a:srgbClr val="000000"/>
                </a:solidFill>
                <a:latin typeface="Saira"/>
                <a:ea typeface="Saira"/>
                <a:cs typeface="Saira"/>
                <a:sym typeface="Saira"/>
              </a:rPr>
              <a:t>thêm phần [Options] để chuẩn hóa lệnh và hạn chế kết quả không mong muốn.</a:t>
            </a:r>
          </a:p>
        </p:txBody>
      </p:sp>
      <p:sp>
        <p:nvSpPr>
          <p:cNvPr name="TextBox 16" id="16"/>
          <p:cNvSpPr txBox="true"/>
          <p:nvPr/>
        </p:nvSpPr>
        <p:spPr>
          <a:xfrm rot="0">
            <a:off x="1272705" y="4026008"/>
            <a:ext cx="10494717" cy="1622425"/>
          </a:xfrm>
          <a:prstGeom prst="rect">
            <a:avLst/>
          </a:prstGeom>
        </p:spPr>
        <p:txBody>
          <a:bodyPr anchor="t" rtlCol="false" tIns="0" lIns="0" bIns="0" rIns="0">
            <a:spAutoFit/>
          </a:bodyPr>
          <a:lstStyle/>
          <a:p>
            <a:pPr algn="ctr" marL="0" indent="0" lvl="0">
              <a:lnSpc>
                <a:spcPts val="2600"/>
              </a:lnSpc>
              <a:spcBef>
                <a:spcPct val="0"/>
              </a:spcBef>
            </a:pPr>
            <a:r>
              <a:rPr lang="en-US" b="true" sz="2000" strike="noStrike" u="none">
                <a:solidFill>
                  <a:srgbClr val="000000"/>
                </a:solidFill>
                <a:latin typeface="Saira Bold"/>
                <a:ea typeface="Saira Bold"/>
                <a:cs typeface="Saira Bold"/>
                <a:sym typeface="Saira Bold"/>
              </a:rPr>
              <a:t>Instruction:</a:t>
            </a:r>
            <a:r>
              <a:rPr lang="en-US" sz="2000" strike="noStrike" u="none">
                <a:solidFill>
                  <a:srgbClr val="000000"/>
                </a:solidFill>
                <a:latin typeface="Saira"/>
                <a:ea typeface="Saira"/>
                <a:cs typeface="Saira"/>
                <a:sym typeface="Saira"/>
              </a:rPr>
              <a:t> </a:t>
            </a:r>
            <a:r>
              <a:rPr lang="en-US" sz="2000" strike="noStrike" u="none">
                <a:solidFill>
                  <a:srgbClr val="000000"/>
                </a:solidFill>
                <a:latin typeface="Saira"/>
                <a:ea typeface="Saira"/>
                <a:cs typeface="Saira"/>
                <a:sym typeface="Saira"/>
              </a:rPr>
              <a:t>What is the sentiment of this news? Please choose an answer from the options provided.</a:t>
            </a:r>
          </a:p>
          <a:p>
            <a:pPr algn="ctr" marL="0" indent="0" lvl="0">
              <a:lnSpc>
                <a:spcPts val="2600"/>
              </a:lnSpc>
              <a:spcBef>
                <a:spcPct val="0"/>
              </a:spcBef>
            </a:pPr>
            <a:r>
              <a:rPr lang="en-US" b="true" sz="2000" strike="noStrike" u="none">
                <a:solidFill>
                  <a:srgbClr val="000000"/>
                </a:solidFill>
                <a:latin typeface="Saira Bold"/>
                <a:ea typeface="Saira Bold"/>
                <a:cs typeface="Saira Bold"/>
                <a:sym typeface="Saira Bold"/>
              </a:rPr>
              <a:t>Options:</a:t>
            </a:r>
            <a:r>
              <a:rPr lang="en-US" b="true" sz="2000" strike="noStrike" u="none">
                <a:solidFill>
                  <a:srgbClr val="000000"/>
                </a:solidFill>
                <a:latin typeface="Saira Bold"/>
                <a:ea typeface="Saira Bold"/>
                <a:cs typeface="Saira Bold"/>
                <a:sym typeface="Saira Bold"/>
              </a:rPr>
              <a:t> </a:t>
            </a:r>
            <a:r>
              <a:rPr lang="en-US" sz="2000" strike="noStrike" u="none">
                <a:solidFill>
                  <a:srgbClr val="000000"/>
                </a:solidFill>
                <a:latin typeface="Saira"/>
                <a:ea typeface="Saira"/>
                <a:cs typeface="Saira"/>
                <a:sym typeface="Saira"/>
              </a:rPr>
              <a:t>{positive, negative, neutral}</a:t>
            </a:r>
          </a:p>
          <a:p>
            <a:pPr algn="ctr" marL="0" indent="0" lvl="0">
              <a:lnSpc>
                <a:spcPts val="2600"/>
              </a:lnSpc>
              <a:spcBef>
                <a:spcPct val="0"/>
              </a:spcBef>
            </a:pPr>
            <a:r>
              <a:rPr lang="en-US" b="true" sz="2000" strike="noStrike" u="none">
                <a:solidFill>
                  <a:srgbClr val="000000"/>
                </a:solidFill>
                <a:latin typeface="Saira Bold"/>
                <a:ea typeface="Saira Bold"/>
                <a:cs typeface="Saira Bold"/>
                <a:sym typeface="Saira Bold"/>
              </a:rPr>
              <a:t>Input:</a:t>
            </a:r>
            <a:r>
              <a:rPr lang="en-US" sz="2000" strike="noStrike" u="none">
                <a:solidFill>
                  <a:srgbClr val="000000"/>
                </a:solidFill>
                <a:latin typeface="Saira"/>
                <a:ea typeface="Saira"/>
                <a:cs typeface="Saira"/>
                <a:sym typeface="Saira"/>
              </a:rPr>
              <a:t> Glaxo's ViiV Healthcare Signs China Manufacturing Deal With Desano.</a:t>
            </a:r>
          </a:p>
          <a:p>
            <a:pPr algn="ctr" marL="0" indent="0" lvl="0">
              <a:lnSpc>
                <a:spcPts val="2600"/>
              </a:lnSpc>
              <a:spcBef>
                <a:spcPct val="0"/>
              </a:spcBef>
            </a:pPr>
            <a:r>
              <a:rPr lang="en-US" b="true" sz="2000" strike="noStrike" u="none">
                <a:solidFill>
                  <a:srgbClr val="000000"/>
                </a:solidFill>
                <a:latin typeface="Saira Bold"/>
                <a:ea typeface="Saira Bold"/>
                <a:cs typeface="Saira Bold"/>
                <a:sym typeface="Saira Bold"/>
              </a:rPr>
              <a:t>Answer:</a:t>
            </a:r>
            <a:r>
              <a:rPr lang="en-US" sz="2000" strike="noStrike" u="none">
                <a:solidFill>
                  <a:srgbClr val="000000"/>
                </a:solidFill>
                <a:latin typeface="Saira"/>
                <a:ea typeface="Saira"/>
                <a:cs typeface="Saira"/>
                <a:sym typeface="Saira"/>
              </a:rPr>
              <a:t> positive</a:t>
            </a:r>
          </a:p>
        </p:txBody>
      </p:sp>
      <p:sp>
        <p:nvSpPr>
          <p:cNvPr name="TextBox 17" id="17"/>
          <p:cNvSpPr txBox="true"/>
          <p:nvPr/>
        </p:nvSpPr>
        <p:spPr>
          <a:xfrm rot="0">
            <a:off x="607892" y="4016483"/>
            <a:ext cx="480179" cy="379730"/>
          </a:xfrm>
          <a:prstGeom prst="rect">
            <a:avLst/>
          </a:prstGeom>
        </p:spPr>
        <p:txBody>
          <a:bodyPr anchor="t" rtlCol="false" tIns="0" lIns="0" bIns="0" rIns="0">
            <a:spAutoFit/>
          </a:bodyPr>
          <a:lstStyle/>
          <a:p>
            <a:pPr algn="ctr">
              <a:lnSpc>
                <a:spcPts val="3220"/>
              </a:lnSpc>
              <a:spcBef>
                <a:spcPct val="0"/>
              </a:spcBef>
            </a:pPr>
            <a:r>
              <a:rPr lang="en-US" b="true" sz="2300">
                <a:solidFill>
                  <a:srgbClr val="000000"/>
                </a:solidFill>
                <a:latin typeface="Saira Bold"/>
                <a:ea typeface="Saira Bold"/>
                <a:cs typeface="Saira Bold"/>
                <a:sym typeface="Saira Bold"/>
              </a:rPr>
              <a:t>VD:</a:t>
            </a:r>
          </a:p>
        </p:txBody>
      </p:sp>
      <p:sp>
        <p:nvSpPr>
          <p:cNvPr name="TextBox 18" id="18"/>
          <p:cNvSpPr txBox="true"/>
          <p:nvPr/>
        </p:nvSpPr>
        <p:spPr>
          <a:xfrm rot="0">
            <a:off x="551874" y="6191358"/>
            <a:ext cx="8204478" cy="327025"/>
          </a:xfrm>
          <a:prstGeom prst="rect">
            <a:avLst/>
          </a:prstGeom>
        </p:spPr>
        <p:txBody>
          <a:bodyPr anchor="t" rtlCol="false" tIns="0" lIns="0" bIns="0" rIns="0">
            <a:spAutoFit/>
          </a:bodyPr>
          <a:lstStyle/>
          <a:p>
            <a:pPr algn="ctr" marL="0" indent="0" lvl="0">
              <a:lnSpc>
                <a:spcPts val="2600"/>
              </a:lnSpc>
              <a:spcBef>
                <a:spcPct val="0"/>
              </a:spcBef>
            </a:pPr>
            <a:r>
              <a:rPr lang="en-US" sz="2000" strike="noStrike" u="none">
                <a:solidFill>
                  <a:srgbClr val="000000"/>
                </a:solidFill>
                <a:latin typeface="Saira"/>
                <a:ea typeface="Saira"/>
                <a:cs typeface="Saira"/>
                <a:sym typeface="Saira"/>
              </a:rPr>
              <a:t>ChatGPT được dùng để tạo ra các hướng dẫn khác nhau cho mỗi tác vụ,</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AutoShape 2" id="2"/>
          <p:cNvSpPr/>
          <p:nvPr/>
        </p:nvSpPr>
        <p:spPr>
          <a:xfrm>
            <a:off x="1028700" y="4659527"/>
            <a:ext cx="11235874" cy="0"/>
          </a:xfrm>
          <a:prstGeom prst="line">
            <a:avLst/>
          </a:prstGeom>
          <a:ln cap="flat" w="9525">
            <a:solidFill>
              <a:srgbClr val="000000"/>
            </a:solidFill>
            <a:prstDash val="solid"/>
            <a:headEnd type="none" len="sm" w="sm"/>
            <a:tailEnd type="none" len="sm" w="sm"/>
          </a:ln>
        </p:spPr>
      </p:sp>
      <p:grpSp>
        <p:nvGrpSpPr>
          <p:cNvPr name="Group 3" id="3"/>
          <p:cNvGrpSpPr/>
          <p:nvPr/>
        </p:nvGrpSpPr>
        <p:grpSpPr>
          <a:xfrm rot="0">
            <a:off x="13236266" y="1134778"/>
            <a:ext cx="4888382" cy="8229600"/>
            <a:chOff x="0" y="0"/>
            <a:chExt cx="3771900" cy="6350000"/>
          </a:xfrm>
        </p:grpSpPr>
        <p:sp>
          <p:nvSpPr>
            <p:cNvPr name="Freeform 4" id="4"/>
            <p:cNvSpPr/>
            <p:nvPr/>
          </p:nvSpPr>
          <p:spPr>
            <a:xfrm flipH="false" flipV="false" rot="0">
              <a:off x="0" y="0"/>
              <a:ext cx="3771900" cy="6502400"/>
            </a:xfrm>
            <a:custGeom>
              <a:avLst/>
              <a:gdLst/>
              <a:ahLst/>
              <a:cxnLst/>
              <a:rect r="r" b="b" t="t" l="l"/>
              <a:pathLst>
                <a:path h="6502400" w="3771900">
                  <a:moveTo>
                    <a:pt x="0" y="546100"/>
                  </a:moveTo>
                  <a:lnTo>
                    <a:pt x="0" y="3953510"/>
                  </a:lnTo>
                  <a:cubicBezTo>
                    <a:pt x="0" y="4132580"/>
                    <a:pt x="87630" y="4301490"/>
                    <a:pt x="236220" y="4403090"/>
                  </a:cubicBezTo>
                  <a:lnTo>
                    <a:pt x="2914650" y="6252210"/>
                  </a:lnTo>
                  <a:cubicBezTo>
                    <a:pt x="3276600" y="6502400"/>
                    <a:pt x="3771900" y="6243320"/>
                    <a:pt x="3771900" y="5802630"/>
                  </a:cubicBezTo>
                  <a:lnTo>
                    <a:pt x="3771900" y="546100"/>
                  </a:lnTo>
                  <a:cubicBezTo>
                    <a:pt x="3771900" y="243840"/>
                    <a:pt x="3526790" y="0"/>
                    <a:pt x="3225800" y="0"/>
                  </a:cubicBezTo>
                  <a:lnTo>
                    <a:pt x="546100" y="0"/>
                  </a:lnTo>
                  <a:cubicBezTo>
                    <a:pt x="245110" y="0"/>
                    <a:pt x="0" y="245110"/>
                    <a:pt x="0" y="546100"/>
                  </a:cubicBezTo>
                  <a:close/>
                </a:path>
              </a:pathLst>
            </a:custGeom>
            <a:blipFill>
              <a:blip r:embed="rId2"/>
              <a:stretch>
                <a:fillRect l="-13130" t="0" r="-13130" b="0"/>
              </a:stretch>
            </a:blipFill>
          </p:spPr>
        </p:sp>
      </p:grpSp>
      <p:sp>
        <p:nvSpPr>
          <p:cNvPr name="Freeform 5" id="5"/>
          <p:cNvSpPr/>
          <p:nvPr/>
        </p:nvSpPr>
        <p:spPr>
          <a:xfrm flipH="true" flipV="false" rot="0">
            <a:off x="17880643" y="9640603"/>
            <a:ext cx="244005" cy="189437"/>
          </a:xfrm>
          <a:custGeom>
            <a:avLst/>
            <a:gdLst/>
            <a:ahLst/>
            <a:cxnLst/>
            <a:rect r="r" b="b" t="t" l="l"/>
            <a:pathLst>
              <a:path h="189437" w="244005">
                <a:moveTo>
                  <a:pt x="244005" y="0"/>
                </a:moveTo>
                <a:lnTo>
                  <a:pt x="0" y="0"/>
                </a:lnTo>
                <a:lnTo>
                  <a:pt x="0" y="189437"/>
                </a:lnTo>
                <a:lnTo>
                  <a:pt x="244005" y="189437"/>
                </a:lnTo>
                <a:lnTo>
                  <a:pt x="24400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10800000">
            <a:off x="17880643" y="670210"/>
            <a:ext cx="244005" cy="189437"/>
          </a:xfrm>
          <a:custGeom>
            <a:avLst/>
            <a:gdLst/>
            <a:ahLst/>
            <a:cxnLst/>
            <a:rect r="r" b="b" t="t" l="l"/>
            <a:pathLst>
              <a:path h="189437" w="244005">
                <a:moveTo>
                  <a:pt x="0" y="0"/>
                </a:moveTo>
                <a:lnTo>
                  <a:pt x="244005" y="0"/>
                </a:lnTo>
                <a:lnTo>
                  <a:pt x="244005" y="189437"/>
                </a:lnTo>
                <a:lnTo>
                  <a:pt x="0" y="1894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028700" y="1125253"/>
            <a:ext cx="7313854" cy="1701165"/>
          </a:xfrm>
          <a:prstGeom prst="rect">
            <a:avLst/>
          </a:prstGeom>
        </p:spPr>
        <p:txBody>
          <a:bodyPr anchor="t" rtlCol="false" tIns="0" lIns="0" bIns="0" rIns="0">
            <a:spAutoFit/>
          </a:bodyPr>
          <a:lstStyle/>
          <a:p>
            <a:pPr algn="l">
              <a:lnSpc>
                <a:spcPts val="5759"/>
              </a:lnSpc>
            </a:pPr>
            <a:r>
              <a:rPr lang="en-US" sz="6399">
                <a:solidFill>
                  <a:srgbClr val="000000"/>
                </a:solidFill>
                <a:latin typeface="Agrandir Grand"/>
                <a:ea typeface="Agrandir Grand"/>
                <a:cs typeface="Agrandir Grand"/>
                <a:sym typeface="Agrandir Grand"/>
              </a:rPr>
              <a:t>CHI TIẾT HUẤN LUYỆN</a:t>
            </a:r>
          </a:p>
        </p:txBody>
      </p:sp>
      <p:sp>
        <p:nvSpPr>
          <p:cNvPr name="TextBox 8" id="8"/>
          <p:cNvSpPr txBox="true"/>
          <p:nvPr/>
        </p:nvSpPr>
        <p:spPr>
          <a:xfrm rot="0">
            <a:off x="683844" y="3253319"/>
            <a:ext cx="12552422" cy="944245"/>
          </a:xfrm>
          <a:prstGeom prst="rect">
            <a:avLst/>
          </a:prstGeom>
        </p:spPr>
        <p:txBody>
          <a:bodyPr anchor="t" rtlCol="false" tIns="0" lIns="0" bIns="0" rIns="0">
            <a:spAutoFit/>
          </a:bodyPr>
          <a:lstStyle/>
          <a:p>
            <a:pPr algn="ctr" marL="0" indent="0" lvl="0">
              <a:lnSpc>
                <a:spcPts val="3769"/>
              </a:lnSpc>
              <a:spcBef>
                <a:spcPct val="0"/>
              </a:spcBef>
            </a:pPr>
            <a:r>
              <a:rPr lang="en-US" sz="2899" strike="noStrike" u="none">
                <a:solidFill>
                  <a:srgbClr val="000000"/>
                </a:solidFill>
                <a:latin typeface="Saira"/>
                <a:ea typeface="Saira"/>
                <a:cs typeface="Saira"/>
                <a:sym typeface="Saira"/>
              </a:rPr>
              <a:t>Chọn sáu mô hình LLM mã nguồn mở:</a:t>
            </a:r>
          </a:p>
          <a:p>
            <a:pPr algn="ctr" marL="0" indent="0" lvl="0">
              <a:lnSpc>
                <a:spcPts val="3769"/>
              </a:lnSpc>
              <a:spcBef>
                <a:spcPct val="0"/>
              </a:spcBef>
            </a:pPr>
            <a:r>
              <a:rPr lang="en-US" sz="2899" strike="noStrike" u="none">
                <a:solidFill>
                  <a:srgbClr val="000000"/>
                </a:solidFill>
                <a:latin typeface="Saira"/>
                <a:ea typeface="Saira"/>
                <a:cs typeface="Saira"/>
                <a:sym typeface="Saira"/>
              </a:rPr>
              <a:t> Llama2-7B, Falcon-7B, BLOOM-7.1B, MPT-7B, ChatGLM2-6B, và Qwen-7B.</a:t>
            </a:r>
          </a:p>
        </p:txBody>
      </p:sp>
      <p:sp>
        <p:nvSpPr>
          <p:cNvPr name="AutoShape 9" id="9"/>
          <p:cNvSpPr/>
          <p:nvPr/>
        </p:nvSpPr>
        <p:spPr>
          <a:xfrm>
            <a:off x="-1828230" y="670210"/>
            <a:ext cx="4576175" cy="0"/>
          </a:xfrm>
          <a:prstGeom prst="line">
            <a:avLst/>
          </a:prstGeom>
          <a:ln cap="flat" w="9525">
            <a:solidFill>
              <a:srgbClr val="000000"/>
            </a:solidFill>
            <a:prstDash val="solid"/>
            <a:headEnd type="none" len="sm" w="sm"/>
            <a:tailEnd type="none" len="sm" w="sm"/>
          </a:ln>
        </p:spPr>
      </p:sp>
      <p:sp>
        <p:nvSpPr>
          <p:cNvPr name="TextBox 10" id="10"/>
          <p:cNvSpPr txBox="true"/>
          <p:nvPr/>
        </p:nvSpPr>
        <p:spPr>
          <a:xfrm rot="0">
            <a:off x="-1941712" y="363505"/>
            <a:ext cx="6428834" cy="306704"/>
          </a:xfrm>
          <a:prstGeom prst="rect">
            <a:avLst/>
          </a:prstGeom>
        </p:spPr>
        <p:txBody>
          <a:bodyPr anchor="t" rtlCol="false" tIns="0" lIns="0" bIns="0" rIns="0">
            <a:spAutoFit/>
          </a:bodyPr>
          <a:lstStyle/>
          <a:p>
            <a:pPr algn="ctr">
              <a:lnSpc>
                <a:spcPts val="2520"/>
              </a:lnSpc>
              <a:spcBef>
                <a:spcPct val="0"/>
              </a:spcBef>
            </a:pPr>
            <a:r>
              <a:rPr lang="en-US" b="true" sz="1800">
                <a:solidFill>
                  <a:srgbClr val="000000"/>
                </a:solidFill>
                <a:latin typeface="Saira Medium"/>
                <a:ea typeface="Saira Medium"/>
                <a:cs typeface="Saira Medium"/>
                <a:sym typeface="Saira Medium"/>
              </a:rPr>
              <a:t>TRIỂN KHAI</a:t>
            </a:r>
          </a:p>
        </p:txBody>
      </p:sp>
      <p:sp>
        <p:nvSpPr>
          <p:cNvPr name="TextBox 11" id="11"/>
          <p:cNvSpPr txBox="true"/>
          <p:nvPr/>
        </p:nvSpPr>
        <p:spPr>
          <a:xfrm rot="0">
            <a:off x="2747944" y="5221003"/>
            <a:ext cx="7845132" cy="944245"/>
          </a:xfrm>
          <a:prstGeom prst="rect">
            <a:avLst/>
          </a:prstGeom>
        </p:spPr>
        <p:txBody>
          <a:bodyPr anchor="t" rtlCol="false" tIns="0" lIns="0" bIns="0" rIns="0">
            <a:spAutoFit/>
          </a:bodyPr>
          <a:lstStyle/>
          <a:p>
            <a:pPr algn="ctr" marL="0" indent="0" lvl="0">
              <a:lnSpc>
                <a:spcPts val="3769"/>
              </a:lnSpc>
              <a:spcBef>
                <a:spcPct val="0"/>
              </a:spcBef>
            </a:pPr>
            <a:r>
              <a:rPr lang="en-US" sz="2899" strike="noStrike" u="none">
                <a:solidFill>
                  <a:srgbClr val="000000"/>
                </a:solidFill>
                <a:latin typeface="Saira"/>
                <a:ea typeface="Saira"/>
                <a:cs typeface="Saira"/>
                <a:sym typeface="Saira"/>
              </a:rPr>
              <a:t>Vì việc fine-tune LLM yêu cầu tài nguyên lớn =&gt;</a:t>
            </a:r>
            <a:r>
              <a:rPr lang="en-US" sz="2899" strike="noStrike" u="none">
                <a:solidFill>
                  <a:srgbClr val="000000"/>
                </a:solidFill>
                <a:latin typeface="Saira"/>
                <a:ea typeface="Saira"/>
                <a:cs typeface="Saira"/>
                <a:sym typeface="Saira"/>
              </a:rPr>
              <a:t> dùng phương pháp LoRA</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grpSp>
        <p:nvGrpSpPr>
          <p:cNvPr name="Group 2" id="2"/>
          <p:cNvGrpSpPr/>
          <p:nvPr/>
        </p:nvGrpSpPr>
        <p:grpSpPr>
          <a:xfrm rot="0">
            <a:off x="12370918" y="1028700"/>
            <a:ext cx="4888382" cy="8229600"/>
            <a:chOff x="0" y="0"/>
            <a:chExt cx="3771900" cy="6350000"/>
          </a:xfrm>
        </p:grpSpPr>
        <p:sp>
          <p:nvSpPr>
            <p:cNvPr name="Freeform 3" id="3"/>
            <p:cNvSpPr/>
            <p:nvPr/>
          </p:nvSpPr>
          <p:spPr>
            <a:xfrm flipH="false" flipV="false" rot="0">
              <a:off x="0" y="0"/>
              <a:ext cx="3771900" cy="6502400"/>
            </a:xfrm>
            <a:custGeom>
              <a:avLst/>
              <a:gdLst/>
              <a:ahLst/>
              <a:cxnLst/>
              <a:rect r="r" b="b" t="t" l="l"/>
              <a:pathLst>
                <a:path h="6502400" w="3771900">
                  <a:moveTo>
                    <a:pt x="0" y="546100"/>
                  </a:moveTo>
                  <a:lnTo>
                    <a:pt x="0" y="3953510"/>
                  </a:lnTo>
                  <a:cubicBezTo>
                    <a:pt x="0" y="4132580"/>
                    <a:pt x="87630" y="4301490"/>
                    <a:pt x="236220" y="4403090"/>
                  </a:cubicBezTo>
                  <a:lnTo>
                    <a:pt x="2914650" y="6252210"/>
                  </a:lnTo>
                  <a:cubicBezTo>
                    <a:pt x="3276600" y="6502400"/>
                    <a:pt x="3771900" y="6243320"/>
                    <a:pt x="3771900" y="5802630"/>
                  </a:cubicBezTo>
                  <a:lnTo>
                    <a:pt x="3771900" y="546100"/>
                  </a:lnTo>
                  <a:cubicBezTo>
                    <a:pt x="3771900" y="243840"/>
                    <a:pt x="3526790" y="0"/>
                    <a:pt x="3225800" y="0"/>
                  </a:cubicBezTo>
                  <a:lnTo>
                    <a:pt x="546100" y="0"/>
                  </a:lnTo>
                  <a:cubicBezTo>
                    <a:pt x="245110" y="0"/>
                    <a:pt x="0" y="245110"/>
                    <a:pt x="0" y="546100"/>
                  </a:cubicBezTo>
                  <a:close/>
                </a:path>
              </a:pathLst>
            </a:custGeom>
            <a:blipFill>
              <a:blip r:embed="rId2"/>
              <a:stretch>
                <a:fillRect l="-13130" t="0" r="-13130" b="0"/>
              </a:stretch>
            </a:blipFill>
          </p:spPr>
        </p:sp>
      </p:grpSp>
      <p:sp>
        <p:nvSpPr>
          <p:cNvPr name="Freeform 4" id="4"/>
          <p:cNvSpPr/>
          <p:nvPr/>
        </p:nvSpPr>
        <p:spPr>
          <a:xfrm flipH="true" flipV="false" rot="0">
            <a:off x="17137297" y="9258300"/>
            <a:ext cx="244005" cy="189437"/>
          </a:xfrm>
          <a:custGeom>
            <a:avLst/>
            <a:gdLst/>
            <a:ahLst/>
            <a:cxnLst/>
            <a:rect r="r" b="b" t="t" l="l"/>
            <a:pathLst>
              <a:path h="189437" w="244005">
                <a:moveTo>
                  <a:pt x="244006" y="0"/>
                </a:moveTo>
                <a:lnTo>
                  <a:pt x="0" y="0"/>
                </a:lnTo>
                <a:lnTo>
                  <a:pt x="0" y="189437"/>
                </a:lnTo>
                <a:lnTo>
                  <a:pt x="244006" y="189437"/>
                </a:lnTo>
                <a:lnTo>
                  <a:pt x="24400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10800000">
            <a:off x="17259300" y="945341"/>
            <a:ext cx="244005" cy="189437"/>
          </a:xfrm>
          <a:custGeom>
            <a:avLst/>
            <a:gdLst/>
            <a:ahLst/>
            <a:cxnLst/>
            <a:rect r="r" b="b" t="t" l="l"/>
            <a:pathLst>
              <a:path h="189437" w="244005">
                <a:moveTo>
                  <a:pt x="0" y="0"/>
                </a:moveTo>
                <a:lnTo>
                  <a:pt x="244005" y="0"/>
                </a:lnTo>
                <a:lnTo>
                  <a:pt x="244005" y="189437"/>
                </a:lnTo>
                <a:lnTo>
                  <a:pt x="0" y="1894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610680" y="2525064"/>
            <a:ext cx="11760238" cy="1778736"/>
          </a:xfrm>
          <a:custGeom>
            <a:avLst/>
            <a:gdLst/>
            <a:ahLst/>
            <a:cxnLst/>
            <a:rect r="r" b="b" t="t" l="l"/>
            <a:pathLst>
              <a:path h="1778736" w="11760238">
                <a:moveTo>
                  <a:pt x="0" y="0"/>
                </a:moveTo>
                <a:lnTo>
                  <a:pt x="11760238" y="0"/>
                </a:lnTo>
                <a:lnTo>
                  <a:pt x="11760238" y="1778736"/>
                </a:lnTo>
                <a:lnTo>
                  <a:pt x="0" y="1778736"/>
                </a:lnTo>
                <a:lnTo>
                  <a:pt x="0" y="0"/>
                </a:lnTo>
                <a:close/>
              </a:path>
            </a:pathLst>
          </a:custGeom>
          <a:blipFill>
            <a:blip r:embed="rId5"/>
            <a:stretch>
              <a:fillRect l="0" t="0" r="0" b="0"/>
            </a:stretch>
          </a:blipFill>
        </p:spPr>
      </p:sp>
      <p:sp>
        <p:nvSpPr>
          <p:cNvPr name="TextBox 7" id="7"/>
          <p:cNvSpPr txBox="true"/>
          <p:nvPr/>
        </p:nvSpPr>
        <p:spPr>
          <a:xfrm rot="0">
            <a:off x="1028700" y="1125253"/>
            <a:ext cx="7313854" cy="977265"/>
          </a:xfrm>
          <a:prstGeom prst="rect">
            <a:avLst/>
          </a:prstGeom>
        </p:spPr>
        <p:txBody>
          <a:bodyPr anchor="t" rtlCol="false" tIns="0" lIns="0" bIns="0" rIns="0">
            <a:spAutoFit/>
          </a:bodyPr>
          <a:lstStyle/>
          <a:p>
            <a:pPr algn="l">
              <a:lnSpc>
                <a:spcPts val="5759"/>
              </a:lnSpc>
            </a:pPr>
            <a:r>
              <a:rPr lang="en-US" sz="6399">
                <a:solidFill>
                  <a:srgbClr val="000000"/>
                </a:solidFill>
                <a:latin typeface="Agrandir Grand"/>
                <a:ea typeface="Agrandir Grand"/>
                <a:cs typeface="Agrandir Grand"/>
                <a:sym typeface="Agrandir Grand"/>
              </a:rPr>
              <a:t>LoRA</a:t>
            </a:r>
          </a:p>
        </p:txBody>
      </p:sp>
      <p:sp>
        <p:nvSpPr>
          <p:cNvPr name="TextBox 8" id="8"/>
          <p:cNvSpPr txBox="true"/>
          <p:nvPr/>
        </p:nvSpPr>
        <p:spPr>
          <a:xfrm rot="0">
            <a:off x="690306" y="4697770"/>
            <a:ext cx="8453694" cy="1755416"/>
          </a:xfrm>
          <a:prstGeom prst="rect">
            <a:avLst/>
          </a:prstGeom>
        </p:spPr>
        <p:txBody>
          <a:bodyPr anchor="t" rtlCol="false" tIns="0" lIns="0" bIns="0" rIns="0">
            <a:spAutoFit/>
          </a:bodyPr>
          <a:lstStyle/>
          <a:p>
            <a:pPr algn="just" marL="0" indent="0" lvl="0">
              <a:lnSpc>
                <a:spcPts val="2816"/>
              </a:lnSpc>
              <a:spcBef>
                <a:spcPct val="0"/>
              </a:spcBef>
            </a:pPr>
            <a:r>
              <a:rPr lang="en-US" sz="2166" strike="noStrike" u="none">
                <a:solidFill>
                  <a:srgbClr val="000000"/>
                </a:solidFill>
                <a:latin typeface="Saira"/>
                <a:ea typeface="Saira"/>
                <a:cs typeface="Saira"/>
                <a:sym typeface="Saira"/>
              </a:rPr>
              <a:t>Trong đó:</a:t>
            </a:r>
          </a:p>
          <a:p>
            <a:pPr algn="just" marL="467833" indent="-233917" lvl="1">
              <a:lnSpc>
                <a:spcPts val="2816"/>
              </a:lnSpc>
              <a:buFont typeface="Arial"/>
              <a:buChar char="•"/>
            </a:pPr>
            <a:r>
              <a:rPr lang="en-US" sz="2166" strike="noStrike" u="none">
                <a:solidFill>
                  <a:srgbClr val="000000"/>
                </a:solidFill>
                <a:latin typeface="Saira"/>
                <a:ea typeface="Saira"/>
                <a:cs typeface="Saira"/>
                <a:sym typeface="Saira"/>
              </a:rPr>
              <a:t>r≪min⁡(d,k)hạng thấp → số tham số rất nhỏ.</a:t>
            </a:r>
          </a:p>
          <a:p>
            <a:pPr algn="just" marL="467833" indent="-233917" lvl="1">
              <a:lnSpc>
                <a:spcPts val="2816"/>
              </a:lnSpc>
              <a:buFont typeface="Arial"/>
              <a:buChar char="•"/>
            </a:pPr>
            <a:r>
              <a:rPr lang="en-US" sz="2166" strike="noStrike" u="none">
                <a:solidFill>
                  <a:srgbClr val="000000"/>
                </a:solidFill>
                <a:latin typeface="Saira"/>
                <a:ea typeface="Saira"/>
                <a:cs typeface="Saira"/>
                <a:sym typeface="Saira"/>
              </a:rPr>
              <a:t>W là trọng số gốc,bị đóng băng trong quá trình đào tạo mô hình</a:t>
            </a:r>
          </a:p>
          <a:p>
            <a:pPr algn="just" marL="467833" indent="-233917" lvl="1">
              <a:lnSpc>
                <a:spcPts val="2816"/>
              </a:lnSpc>
              <a:buFont typeface="Arial"/>
              <a:buChar char="•"/>
            </a:pPr>
            <a:r>
              <a:rPr lang="en-US" sz="2166" strike="noStrike" u="none">
                <a:solidFill>
                  <a:srgbClr val="000000"/>
                </a:solidFill>
                <a:latin typeface="Saira"/>
                <a:ea typeface="Saira"/>
                <a:cs typeface="Saira"/>
                <a:sym typeface="Saira"/>
              </a:rPr>
              <a:t>Avà B</a:t>
            </a:r>
            <a:r>
              <a:rPr lang="en-US" sz="2166" strike="noStrike" u="none">
                <a:solidFill>
                  <a:srgbClr val="000000"/>
                </a:solidFill>
                <a:latin typeface="Saira"/>
                <a:ea typeface="Saira"/>
                <a:cs typeface="Saira"/>
                <a:sym typeface="Saira"/>
              </a:rPr>
              <a:t> mới được học trong quá trình fine-tune.</a:t>
            </a:r>
          </a:p>
          <a:p>
            <a:pPr algn="just" marL="467833" indent="-233917" lvl="1">
              <a:lnSpc>
                <a:spcPts val="2816"/>
              </a:lnSpc>
              <a:buFont typeface="Arial"/>
              <a:buChar char="•"/>
            </a:pPr>
            <a:r>
              <a:rPr lang="en-US" sz="2166" strike="noStrike" u="none">
                <a:solidFill>
                  <a:srgbClr val="000000"/>
                </a:solidFill>
                <a:latin typeface="Saira"/>
                <a:ea typeface="Saira"/>
                <a:cs typeface="Saira"/>
                <a:sym typeface="Saira"/>
              </a:rPr>
              <a:t>α: hệ số điều chỉnh</a:t>
            </a:r>
          </a:p>
        </p:txBody>
      </p:sp>
      <p:sp>
        <p:nvSpPr>
          <p:cNvPr name="TextBox 9" id="9"/>
          <p:cNvSpPr txBox="true"/>
          <p:nvPr/>
        </p:nvSpPr>
        <p:spPr>
          <a:xfrm rot="0">
            <a:off x="1028700" y="7890184"/>
            <a:ext cx="6122279" cy="350555"/>
          </a:xfrm>
          <a:prstGeom prst="rect">
            <a:avLst/>
          </a:prstGeom>
        </p:spPr>
        <p:txBody>
          <a:bodyPr anchor="t" rtlCol="false" tIns="0" lIns="0" bIns="0" rIns="0">
            <a:spAutoFit/>
          </a:bodyPr>
          <a:lstStyle/>
          <a:p>
            <a:pPr algn="just">
              <a:lnSpc>
                <a:spcPts val="2874"/>
              </a:lnSpc>
              <a:spcBef>
                <a:spcPct val="0"/>
              </a:spcBef>
            </a:pPr>
            <a:r>
              <a:rPr lang="en-US" sz="2210" strike="noStrike" u="none">
                <a:solidFill>
                  <a:srgbClr val="000000"/>
                </a:solidFill>
                <a:latin typeface="Saira"/>
                <a:ea typeface="Saira"/>
                <a:cs typeface="Saira"/>
                <a:sym typeface="Saira"/>
              </a:rPr>
              <a:t>Dự án này chúng tôi sử dụng r = 8 và alpha = 32</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TextBox 2" id="2"/>
          <p:cNvSpPr txBox="true"/>
          <p:nvPr/>
        </p:nvSpPr>
        <p:spPr>
          <a:xfrm rot="0">
            <a:off x="1028700" y="2807368"/>
            <a:ext cx="10535245" cy="4334371"/>
          </a:xfrm>
          <a:prstGeom prst="rect">
            <a:avLst/>
          </a:prstGeom>
        </p:spPr>
        <p:txBody>
          <a:bodyPr anchor="t" rtlCol="false" tIns="0" lIns="0" bIns="0" rIns="0">
            <a:spAutoFit/>
          </a:bodyPr>
          <a:lstStyle/>
          <a:p>
            <a:pPr algn="just" marL="0" indent="0" lvl="0">
              <a:lnSpc>
                <a:spcPts val="2874"/>
              </a:lnSpc>
              <a:spcBef>
                <a:spcPct val="0"/>
              </a:spcBef>
            </a:pPr>
            <a:r>
              <a:rPr lang="en-US" b="true" sz="2210" strike="noStrike" u="none">
                <a:solidFill>
                  <a:srgbClr val="000000"/>
                </a:solidFill>
                <a:latin typeface="Saira Bold"/>
                <a:ea typeface="Saira Bold"/>
                <a:cs typeface="Saira Bold"/>
                <a:sym typeface="Saira Bold"/>
              </a:rPr>
              <a:t>Tác vụ riêng lẻ:</a:t>
            </a:r>
          </a:p>
          <a:p>
            <a:pPr algn="just" marL="0" indent="0" lvl="0">
              <a:lnSpc>
                <a:spcPts val="2874"/>
              </a:lnSpc>
              <a:spcBef>
                <a:spcPct val="0"/>
              </a:spcBef>
            </a:pPr>
            <a:r>
              <a:rPr lang="en-US" sz="2210" strike="noStrike" u="none">
                <a:solidFill>
                  <a:srgbClr val="000000"/>
                </a:solidFill>
                <a:latin typeface="Saira"/>
                <a:ea typeface="Saira"/>
                <a:cs typeface="Saira"/>
                <a:sym typeface="Saira"/>
              </a:rPr>
              <a:t>SA, HC, RE: 8 epochs</a:t>
            </a:r>
          </a:p>
          <a:p>
            <a:pPr algn="just" marL="0" indent="0" lvl="0">
              <a:lnSpc>
                <a:spcPts val="2874"/>
              </a:lnSpc>
              <a:spcBef>
                <a:spcPct val="0"/>
              </a:spcBef>
            </a:pPr>
            <a:r>
              <a:rPr lang="en-US" sz="2210" strike="noStrike" u="none">
                <a:solidFill>
                  <a:srgbClr val="000000"/>
                </a:solidFill>
                <a:latin typeface="Saira"/>
                <a:ea typeface="Saira"/>
                <a:cs typeface="Saira"/>
                <a:sym typeface="Saira"/>
              </a:rPr>
              <a:t>NER: 50 epochs</a:t>
            </a:r>
            <a:r>
              <a:rPr lang="en-US" sz="2210" strike="noStrike" u="none">
                <a:solidFill>
                  <a:srgbClr val="000000"/>
                </a:solidFill>
                <a:latin typeface="Saira"/>
                <a:ea typeface="Saira"/>
                <a:cs typeface="Saira"/>
                <a:sym typeface="Saira"/>
              </a:rPr>
              <a:t> (do ít mẫu)</a:t>
            </a:r>
          </a:p>
          <a:p>
            <a:pPr algn="just" marL="0" indent="0" lvl="0">
              <a:lnSpc>
                <a:spcPts val="2874"/>
              </a:lnSpc>
              <a:spcBef>
                <a:spcPct val="0"/>
              </a:spcBef>
            </a:pPr>
          </a:p>
          <a:p>
            <a:pPr algn="just" marL="0" indent="0" lvl="0">
              <a:lnSpc>
                <a:spcPts val="2874"/>
              </a:lnSpc>
              <a:spcBef>
                <a:spcPct val="0"/>
              </a:spcBef>
            </a:pPr>
            <a:r>
              <a:rPr lang="en-US" b="true" sz="2210" strike="noStrike" u="none">
                <a:solidFill>
                  <a:srgbClr val="000000"/>
                </a:solidFill>
                <a:latin typeface="Saira Bold"/>
                <a:ea typeface="Saira Bold"/>
                <a:cs typeface="Saira Bold"/>
                <a:sym typeface="Saira Bold"/>
              </a:rPr>
              <a:t>Đa tác vụ:</a:t>
            </a:r>
          </a:p>
          <a:p>
            <a:pPr algn="just" marL="0" indent="0" lvl="0">
              <a:lnSpc>
                <a:spcPts val="2874"/>
              </a:lnSpc>
              <a:spcBef>
                <a:spcPct val="0"/>
              </a:spcBef>
            </a:pPr>
            <a:r>
              <a:rPr lang="en-US" sz="2210" strike="noStrike" u="none">
                <a:solidFill>
                  <a:srgbClr val="000000"/>
                </a:solidFill>
                <a:latin typeface="Saira"/>
                <a:ea typeface="Saira"/>
                <a:cs typeface="Saira"/>
                <a:sym typeface="Saira"/>
              </a:rPr>
              <a:t>Tập hợp SA, HC, NER, RE, NER(CLS), RE(CLS) với </a:t>
            </a:r>
            <a:r>
              <a:rPr lang="en-US" sz="2210" strike="noStrike" u="none">
                <a:solidFill>
                  <a:srgbClr val="000000"/>
                </a:solidFill>
                <a:latin typeface="Saira"/>
                <a:ea typeface="Saira"/>
                <a:cs typeface="Saira"/>
                <a:sym typeface="Saira"/>
              </a:rPr>
              <a:t>4 epochs, </a:t>
            </a:r>
          </a:p>
          <a:p>
            <a:pPr algn="just" marL="0" indent="0" lvl="0">
              <a:lnSpc>
                <a:spcPts val="2874"/>
              </a:lnSpc>
              <a:spcBef>
                <a:spcPct val="0"/>
              </a:spcBef>
            </a:pPr>
            <a:r>
              <a:rPr lang="en-US" sz="2210" strike="noStrike" u="none">
                <a:solidFill>
                  <a:srgbClr val="000000"/>
                </a:solidFill>
                <a:latin typeface="Saira"/>
                <a:ea typeface="Saira"/>
                <a:cs typeface="Saira"/>
                <a:sym typeface="Saira"/>
              </a:rPr>
              <a:t>có oversampling cho tác vụ ít dữ liệu</a:t>
            </a:r>
          </a:p>
          <a:p>
            <a:pPr algn="just" marL="0" indent="0" lvl="0">
              <a:lnSpc>
                <a:spcPts val="2874"/>
              </a:lnSpc>
              <a:spcBef>
                <a:spcPct val="0"/>
              </a:spcBef>
            </a:pPr>
          </a:p>
          <a:p>
            <a:pPr algn="just" marL="0" indent="0" lvl="0">
              <a:lnSpc>
                <a:spcPts val="2874"/>
              </a:lnSpc>
              <a:spcBef>
                <a:spcPct val="0"/>
              </a:spcBef>
            </a:pPr>
            <a:r>
              <a:rPr lang="en-US" b="true" sz="2210" strike="noStrike" u="none">
                <a:solidFill>
                  <a:srgbClr val="000000"/>
                </a:solidFill>
                <a:latin typeface="Saira Bold"/>
                <a:ea typeface="Saira Bold"/>
                <a:cs typeface="Saira Bold"/>
                <a:sym typeface="Saira Bold"/>
              </a:rPr>
              <a:t>Zero-shot:</a:t>
            </a:r>
          </a:p>
          <a:p>
            <a:pPr algn="just" marL="0" indent="0" lvl="0">
              <a:lnSpc>
                <a:spcPts val="2874"/>
              </a:lnSpc>
              <a:spcBef>
                <a:spcPct val="0"/>
              </a:spcBef>
            </a:pPr>
            <a:r>
              <a:rPr lang="en-US" sz="2210" strike="noStrike" u="none">
                <a:solidFill>
                  <a:srgbClr val="000000"/>
                </a:solidFill>
                <a:latin typeface="Saira"/>
                <a:ea typeface="Saira"/>
                <a:cs typeface="Saira"/>
                <a:sym typeface="Saira"/>
              </a:rPr>
              <a:t>Fine-tune trên NER(CLS), RE(CLS), HC trong 1 epoch sau đó đ</a:t>
            </a:r>
            <a:r>
              <a:rPr lang="en-US" sz="2210" strike="noStrike" u="none">
                <a:solidFill>
                  <a:srgbClr val="000000"/>
                </a:solidFill>
                <a:latin typeface="Saira"/>
                <a:ea typeface="Saira"/>
                <a:cs typeface="Saira"/>
                <a:sym typeface="Saira"/>
              </a:rPr>
              <a:t>ánh giá trên tác vụ SA</a:t>
            </a:r>
          </a:p>
          <a:p>
            <a:pPr algn="just" marL="0" indent="0" lvl="0">
              <a:lnSpc>
                <a:spcPts val="2874"/>
              </a:lnSpc>
              <a:spcBef>
                <a:spcPct val="0"/>
              </a:spcBef>
            </a:pPr>
            <a:r>
              <a:rPr lang="en-US" sz="2210" strike="noStrike" u="none">
                <a:solidFill>
                  <a:srgbClr val="000000"/>
                </a:solidFill>
                <a:latin typeface="Saira"/>
                <a:ea typeface="Saira"/>
                <a:cs typeface="Saira"/>
                <a:sym typeface="Saira"/>
              </a:rPr>
              <a:t>Checkpoint lưu mỗi 100 bước, chọn theo độ mất máttrên SA</a:t>
            </a:r>
          </a:p>
          <a:p>
            <a:pPr algn="just" marL="0" indent="0" lvl="0">
              <a:lnSpc>
                <a:spcPts val="2874"/>
              </a:lnSpc>
              <a:spcBef>
                <a:spcPct val="0"/>
              </a:spcBef>
            </a:pPr>
          </a:p>
        </p:txBody>
      </p:sp>
      <p:sp>
        <p:nvSpPr>
          <p:cNvPr name="AutoShape 3" id="3"/>
          <p:cNvSpPr/>
          <p:nvPr/>
        </p:nvSpPr>
        <p:spPr>
          <a:xfrm flipV="true">
            <a:off x="1028700" y="4092217"/>
            <a:ext cx="2904849" cy="0"/>
          </a:xfrm>
          <a:prstGeom prst="line">
            <a:avLst/>
          </a:prstGeom>
          <a:ln cap="flat" w="9525">
            <a:solidFill>
              <a:srgbClr val="000000"/>
            </a:solidFill>
            <a:prstDash val="solid"/>
            <a:headEnd type="none" len="sm" w="sm"/>
            <a:tailEnd type="none" len="sm" w="sm"/>
          </a:ln>
        </p:spPr>
      </p:sp>
      <p:grpSp>
        <p:nvGrpSpPr>
          <p:cNvPr name="Group 4" id="4"/>
          <p:cNvGrpSpPr/>
          <p:nvPr/>
        </p:nvGrpSpPr>
        <p:grpSpPr>
          <a:xfrm rot="0">
            <a:off x="11845429" y="1028700"/>
            <a:ext cx="4888382" cy="8229600"/>
            <a:chOff x="0" y="0"/>
            <a:chExt cx="3771900" cy="6350000"/>
          </a:xfrm>
        </p:grpSpPr>
        <p:sp>
          <p:nvSpPr>
            <p:cNvPr name="Freeform 5" id="5"/>
            <p:cNvSpPr/>
            <p:nvPr/>
          </p:nvSpPr>
          <p:spPr>
            <a:xfrm flipH="false" flipV="false" rot="0">
              <a:off x="0" y="0"/>
              <a:ext cx="3771900" cy="6502400"/>
            </a:xfrm>
            <a:custGeom>
              <a:avLst/>
              <a:gdLst/>
              <a:ahLst/>
              <a:cxnLst/>
              <a:rect r="r" b="b" t="t" l="l"/>
              <a:pathLst>
                <a:path h="6502400" w="3771900">
                  <a:moveTo>
                    <a:pt x="0" y="546100"/>
                  </a:moveTo>
                  <a:lnTo>
                    <a:pt x="0" y="3953510"/>
                  </a:lnTo>
                  <a:cubicBezTo>
                    <a:pt x="0" y="4132580"/>
                    <a:pt x="87630" y="4301490"/>
                    <a:pt x="236220" y="4403090"/>
                  </a:cubicBezTo>
                  <a:lnTo>
                    <a:pt x="2914650" y="6252210"/>
                  </a:lnTo>
                  <a:cubicBezTo>
                    <a:pt x="3276600" y="6502400"/>
                    <a:pt x="3771900" y="6243320"/>
                    <a:pt x="3771900" y="5802630"/>
                  </a:cubicBezTo>
                  <a:lnTo>
                    <a:pt x="3771900" y="546100"/>
                  </a:lnTo>
                  <a:cubicBezTo>
                    <a:pt x="3771900" y="243840"/>
                    <a:pt x="3526790" y="0"/>
                    <a:pt x="3225800" y="0"/>
                  </a:cubicBezTo>
                  <a:lnTo>
                    <a:pt x="546100" y="0"/>
                  </a:lnTo>
                  <a:cubicBezTo>
                    <a:pt x="245110" y="0"/>
                    <a:pt x="0" y="245110"/>
                    <a:pt x="0" y="546100"/>
                  </a:cubicBezTo>
                  <a:close/>
                </a:path>
              </a:pathLst>
            </a:custGeom>
            <a:blipFill>
              <a:blip r:embed="rId2"/>
              <a:stretch>
                <a:fillRect l="-66323" t="0" r="-69879" b="0"/>
              </a:stretch>
            </a:blipFill>
          </p:spPr>
        </p:sp>
      </p:grpSp>
      <p:sp>
        <p:nvSpPr>
          <p:cNvPr name="Freeform 6" id="6"/>
          <p:cNvSpPr/>
          <p:nvPr/>
        </p:nvSpPr>
        <p:spPr>
          <a:xfrm flipH="true" flipV="false" rot="0">
            <a:off x="17015295" y="9068863"/>
            <a:ext cx="244005" cy="189437"/>
          </a:xfrm>
          <a:custGeom>
            <a:avLst/>
            <a:gdLst/>
            <a:ahLst/>
            <a:cxnLst/>
            <a:rect r="r" b="b" t="t" l="l"/>
            <a:pathLst>
              <a:path h="189437" w="244005">
                <a:moveTo>
                  <a:pt x="244005" y="0"/>
                </a:moveTo>
                <a:lnTo>
                  <a:pt x="0" y="0"/>
                </a:lnTo>
                <a:lnTo>
                  <a:pt x="0" y="189437"/>
                </a:lnTo>
                <a:lnTo>
                  <a:pt x="244005" y="189437"/>
                </a:lnTo>
                <a:lnTo>
                  <a:pt x="24400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10800000">
            <a:off x="17015295" y="1028700"/>
            <a:ext cx="244005" cy="189437"/>
          </a:xfrm>
          <a:custGeom>
            <a:avLst/>
            <a:gdLst/>
            <a:ahLst/>
            <a:cxnLst/>
            <a:rect r="r" b="b" t="t" l="l"/>
            <a:pathLst>
              <a:path h="189437" w="244005">
                <a:moveTo>
                  <a:pt x="0" y="0"/>
                </a:moveTo>
                <a:lnTo>
                  <a:pt x="244005" y="0"/>
                </a:lnTo>
                <a:lnTo>
                  <a:pt x="244005" y="189437"/>
                </a:lnTo>
                <a:lnTo>
                  <a:pt x="0" y="1894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1931714">
            <a:off x="14407667" y="-2318421"/>
            <a:ext cx="4652289" cy="3314455"/>
          </a:xfrm>
          <a:custGeom>
            <a:avLst/>
            <a:gdLst/>
            <a:ahLst/>
            <a:cxnLst/>
            <a:rect r="r" b="b" t="t" l="l"/>
            <a:pathLst>
              <a:path h="3314455" w="4652289">
                <a:moveTo>
                  <a:pt x="0" y="0"/>
                </a:moveTo>
                <a:lnTo>
                  <a:pt x="4652289" y="0"/>
                </a:lnTo>
                <a:lnTo>
                  <a:pt x="4652289" y="3314454"/>
                </a:lnTo>
                <a:lnTo>
                  <a:pt x="0" y="3314454"/>
                </a:lnTo>
                <a:lnTo>
                  <a:pt x="0" y="0"/>
                </a:lnTo>
                <a:close/>
              </a:path>
            </a:pathLst>
          </a:custGeom>
          <a:blipFill>
            <a:blip r:embed="rId5"/>
            <a:stretch>
              <a:fillRect l="0" t="0" r="0" b="0"/>
            </a:stretch>
          </a:blipFill>
        </p:spPr>
      </p:sp>
      <p:sp>
        <p:nvSpPr>
          <p:cNvPr name="Freeform 9" id="9"/>
          <p:cNvSpPr/>
          <p:nvPr/>
        </p:nvSpPr>
        <p:spPr>
          <a:xfrm flipH="false" flipV="false" rot="0">
            <a:off x="-477484" y="8589539"/>
            <a:ext cx="1973641" cy="1972204"/>
          </a:xfrm>
          <a:custGeom>
            <a:avLst/>
            <a:gdLst/>
            <a:ahLst/>
            <a:cxnLst/>
            <a:rect r="r" b="b" t="t" l="l"/>
            <a:pathLst>
              <a:path h="1972204" w="1973641">
                <a:moveTo>
                  <a:pt x="0" y="0"/>
                </a:moveTo>
                <a:lnTo>
                  <a:pt x="1973641" y="0"/>
                </a:lnTo>
                <a:lnTo>
                  <a:pt x="1973641" y="1972204"/>
                </a:lnTo>
                <a:lnTo>
                  <a:pt x="0" y="1972204"/>
                </a:lnTo>
                <a:lnTo>
                  <a:pt x="0" y="0"/>
                </a:lnTo>
                <a:close/>
              </a:path>
            </a:pathLst>
          </a:custGeom>
          <a:blipFill>
            <a:blip r:embed="rId6"/>
            <a:stretch>
              <a:fillRect l="0" t="0" r="0" b="0"/>
            </a:stretch>
          </a:blipFill>
        </p:spPr>
      </p:sp>
      <p:sp>
        <p:nvSpPr>
          <p:cNvPr name="TextBox 10" id="10"/>
          <p:cNvSpPr txBox="true"/>
          <p:nvPr/>
        </p:nvSpPr>
        <p:spPr>
          <a:xfrm rot="0">
            <a:off x="1028700" y="1125253"/>
            <a:ext cx="7313854" cy="1701165"/>
          </a:xfrm>
          <a:prstGeom prst="rect">
            <a:avLst/>
          </a:prstGeom>
        </p:spPr>
        <p:txBody>
          <a:bodyPr anchor="t" rtlCol="false" tIns="0" lIns="0" bIns="0" rIns="0">
            <a:spAutoFit/>
          </a:bodyPr>
          <a:lstStyle/>
          <a:p>
            <a:pPr algn="l">
              <a:lnSpc>
                <a:spcPts val="5759"/>
              </a:lnSpc>
            </a:pPr>
            <a:r>
              <a:rPr lang="en-US" sz="6399">
                <a:solidFill>
                  <a:srgbClr val="000000"/>
                </a:solidFill>
                <a:latin typeface="Agrandir Grand"/>
                <a:ea typeface="Agrandir Grand"/>
                <a:cs typeface="Agrandir Grand"/>
                <a:sym typeface="Agrandir Grand"/>
              </a:rPr>
              <a:t>CHI TIẾT HUẤN LUYỆN</a:t>
            </a:r>
          </a:p>
        </p:txBody>
      </p:sp>
      <p:sp>
        <p:nvSpPr>
          <p:cNvPr name="AutoShape 11" id="11"/>
          <p:cNvSpPr/>
          <p:nvPr/>
        </p:nvSpPr>
        <p:spPr>
          <a:xfrm>
            <a:off x="-1828230" y="670210"/>
            <a:ext cx="4576175" cy="0"/>
          </a:xfrm>
          <a:prstGeom prst="line">
            <a:avLst/>
          </a:prstGeom>
          <a:ln cap="flat" w="9525">
            <a:solidFill>
              <a:srgbClr val="000000"/>
            </a:solidFill>
            <a:prstDash val="solid"/>
            <a:headEnd type="none" len="sm" w="sm"/>
            <a:tailEnd type="none" len="sm" w="sm"/>
          </a:ln>
        </p:spPr>
      </p:sp>
      <p:sp>
        <p:nvSpPr>
          <p:cNvPr name="TextBox 12" id="12"/>
          <p:cNvSpPr txBox="true"/>
          <p:nvPr/>
        </p:nvSpPr>
        <p:spPr>
          <a:xfrm rot="0">
            <a:off x="-1941712" y="363505"/>
            <a:ext cx="6428834" cy="306704"/>
          </a:xfrm>
          <a:prstGeom prst="rect">
            <a:avLst/>
          </a:prstGeom>
        </p:spPr>
        <p:txBody>
          <a:bodyPr anchor="t" rtlCol="false" tIns="0" lIns="0" bIns="0" rIns="0">
            <a:spAutoFit/>
          </a:bodyPr>
          <a:lstStyle/>
          <a:p>
            <a:pPr algn="ctr">
              <a:lnSpc>
                <a:spcPts val="2520"/>
              </a:lnSpc>
              <a:spcBef>
                <a:spcPct val="0"/>
              </a:spcBef>
            </a:pPr>
            <a:r>
              <a:rPr lang="en-US" b="true" sz="1800">
                <a:solidFill>
                  <a:srgbClr val="000000"/>
                </a:solidFill>
                <a:latin typeface="Saira Medium"/>
                <a:ea typeface="Saira Medium"/>
                <a:cs typeface="Saira Medium"/>
                <a:sym typeface="Saira Medium"/>
              </a:rPr>
              <a:t>TRIỂN KHAI</a:t>
            </a:r>
          </a:p>
        </p:txBody>
      </p:sp>
      <p:sp>
        <p:nvSpPr>
          <p:cNvPr name="AutoShape 13" id="13"/>
          <p:cNvSpPr/>
          <p:nvPr/>
        </p:nvSpPr>
        <p:spPr>
          <a:xfrm flipV="true">
            <a:off x="1028700" y="5552477"/>
            <a:ext cx="2904849" cy="0"/>
          </a:xfrm>
          <a:prstGeom prst="line">
            <a:avLst/>
          </a:prstGeom>
          <a:ln cap="flat" w="9525">
            <a:solidFill>
              <a:srgbClr val="000000"/>
            </a:solidFill>
            <a:prstDash val="solid"/>
            <a:headEnd type="none" len="sm" w="sm"/>
            <a:tailEnd type="none" len="sm" w="sm"/>
          </a:ln>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grpSp>
        <p:nvGrpSpPr>
          <p:cNvPr name="Group 2" id="2"/>
          <p:cNvGrpSpPr/>
          <p:nvPr/>
        </p:nvGrpSpPr>
        <p:grpSpPr>
          <a:xfrm rot="0">
            <a:off x="13399618" y="-1982370"/>
            <a:ext cx="4888382" cy="8229600"/>
            <a:chOff x="0" y="0"/>
            <a:chExt cx="3771900" cy="6350000"/>
          </a:xfrm>
        </p:grpSpPr>
        <p:sp>
          <p:nvSpPr>
            <p:cNvPr name="Freeform 3" id="3"/>
            <p:cNvSpPr/>
            <p:nvPr/>
          </p:nvSpPr>
          <p:spPr>
            <a:xfrm flipH="false" flipV="false" rot="0">
              <a:off x="0" y="0"/>
              <a:ext cx="3771900" cy="6502400"/>
            </a:xfrm>
            <a:custGeom>
              <a:avLst/>
              <a:gdLst/>
              <a:ahLst/>
              <a:cxnLst/>
              <a:rect r="r" b="b" t="t" l="l"/>
              <a:pathLst>
                <a:path h="6502400" w="3771900">
                  <a:moveTo>
                    <a:pt x="0" y="546100"/>
                  </a:moveTo>
                  <a:lnTo>
                    <a:pt x="0" y="3953510"/>
                  </a:lnTo>
                  <a:cubicBezTo>
                    <a:pt x="0" y="4132580"/>
                    <a:pt x="87630" y="4301490"/>
                    <a:pt x="236220" y="4403090"/>
                  </a:cubicBezTo>
                  <a:lnTo>
                    <a:pt x="2914650" y="6252210"/>
                  </a:lnTo>
                  <a:cubicBezTo>
                    <a:pt x="3276600" y="6502400"/>
                    <a:pt x="3771900" y="6243320"/>
                    <a:pt x="3771900" y="5802630"/>
                  </a:cubicBezTo>
                  <a:lnTo>
                    <a:pt x="3771900" y="546100"/>
                  </a:lnTo>
                  <a:cubicBezTo>
                    <a:pt x="3771900" y="243840"/>
                    <a:pt x="3526790" y="0"/>
                    <a:pt x="3225800" y="0"/>
                  </a:cubicBezTo>
                  <a:lnTo>
                    <a:pt x="546100" y="0"/>
                  </a:lnTo>
                  <a:cubicBezTo>
                    <a:pt x="245110" y="0"/>
                    <a:pt x="0" y="245110"/>
                    <a:pt x="0" y="546100"/>
                  </a:cubicBezTo>
                  <a:close/>
                </a:path>
              </a:pathLst>
            </a:custGeom>
            <a:blipFill>
              <a:blip r:embed="rId2"/>
              <a:stretch>
                <a:fillRect l="-99824" t="0" r="-99824" b="0"/>
              </a:stretch>
            </a:blipFill>
          </p:spPr>
        </p:sp>
      </p:grpSp>
      <p:sp>
        <p:nvSpPr>
          <p:cNvPr name="Freeform 4" id="4"/>
          <p:cNvSpPr/>
          <p:nvPr/>
        </p:nvSpPr>
        <p:spPr>
          <a:xfrm flipH="true" flipV="false" rot="0">
            <a:off x="12676524" y="7781326"/>
            <a:ext cx="244005" cy="189437"/>
          </a:xfrm>
          <a:custGeom>
            <a:avLst/>
            <a:gdLst/>
            <a:ahLst/>
            <a:cxnLst/>
            <a:rect r="r" b="b" t="t" l="l"/>
            <a:pathLst>
              <a:path h="189437" w="244005">
                <a:moveTo>
                  <a:pt x="244005" y="0"/>
                </a:moveTo>
                <a:lnTo>
                  <a:pt x="0" y="0"/>
                </a:lnTo>
                <a:lnTo>
                  <a:pt x="0" y="189437"/>
                </a:lnTo>
                <a:lnTo>
                  <a:pt x="244005" y="189437"/>
                </a:lnTo>
                <a:lnTo>
                  <a:pt x="24400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10800000">
            <a:off x="12432519" y="3156268"/>
            <a:ext cx="244005" cy="189437"/>
          </a:xfrm>
          <a:custGeom>
            <a:avLst/>
            <a:gdLst/>
            <a:ahLst/>
            <a:cxnLst/>
            <a:rect r="r" b="b" t="t" l="l"/>
            <a:pathLst>
              <a:path h="189437" w="244005">
                <a:moveTo>
                  <a:pt x="0" y="0"/>
                </a:moveTo>
                <a:lnTo>
                  <a:pt x="244005" y="0"/>
                </a:lnTo>
                <a:lnTo>
                  <a:pt x="244005" y="189436"/>
                </a:lnTo>
                <a:lnTo>
                  <a:pt x="0" y="189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235292" y="8731250"/>
            <a:ext cx="1973641" cy="1972204"/>
          </a:xfrm>
          <a:custGeom>
            <a:avLst/>
            <a:gdLst/>
            <a:ahLst/>
            <a:cxnLst/>
            <a:rect r="r" b="b" t="t" l="l"/>
            <a:pathLst>
              <a:path h="1972204" w="1973641">
                <a:moveTo>
                  <a:pt x="0" y="0"/>
                </a:moveTo>
                <a:lnTo>
                  <a:pt x="1973641" y="0"/>
                </a:lnTo>
                <a:lnTo>
                  <a:pt x="1973641" y="1972204"/>
                </a:lnTo>
                <a:lnTo>
                  <a:pt x="0" y="1972204"/>
                </a:lnTo>
                <a:lnTo>
                  <a:pt x="0" y="0"/>
                </a:lnTo>
                <a:close/>
              </a:path>
            </a:pathLst>
          </a:custGeom>
          <a:blipFill>
            <a:blip r:embed="rId5"/>
            <a:stretch>
              <a:fillRect l="0" t="0" r="0" b="0"/>
            </a:stretch>
          </a:blipFill>
        </p:spPr>
      </p:sp>
      <p:sp>
        <p:nvSpPr>
          <p:cNvPr name="TextBox 7" id="7"/>
          <p:cNvSpPr txBox="true"/>
          <p:nvPr/>
        </p:nvSpPr>
        <p:spPr>
          <a:xfrm rot="0">
            <a:off x="1028700" y="1125253"/>
            <a:ext cx="7313854" cy="1701165"/>
          </a:xfrm>
          <a:prstGeom prst="rect">
            <a:avLst/>
          </a:prstGeom>
        </p:spPr>
        <p:txBody>
          <a:bodyPr anchor="t" rtlCol="false" tIns="0" lIns="0" bIns="0" rIns="0">
            <a:spAutoFit/>
          </a:bodyPr>
          <a:lstStyle/>
          <a:p>
            <a:pPr algn="l">
              <a:lnSpc>
                <a:spcPts val="5759"/>
              </a:lnSpc>
            </a:pPr>
            <a:r>
              <a:rPr lang="en-US" sz="6399">
                <a:solidFill>
                  <a:srgbClr val="000000"/>
                </a:solidFill>
                <a:latin typeface="Agrandir Grand"/>
                <a:ea typeface="Agrandir Grand"/>
                <a:cs typeface="Agrandir Grand"/>
                <a:sym typeface="Agrandir Grand"/>
              </a:rPr>
              <a:t>CHI TIẾT HUẤN LUYỆN</a:t>
            </a:r>
          </a:p>
        </p:txBody>
      </p:sp>
      <p:sp>
        <p:nvSpPr>
          <p:cNvPr name="TextBox 8" id="8"/>
          <p:cNvSpPr txBox="true"/>
          <p:nvPr/>
        </p:nvSpPr>
        <p:spPr>
          <a:xfrm rot="0">
            <a:off x="978694" y="3099118"/>
            <a:ext cx="3920371" cy="497840"/>
          </a:xfrm>
          <a:prstGeom prst="rect">
            <a:avLst/>
          </a:prstGeom>
        </p:spPr>
        <p:txBody>
          <a:bodyPr anchor="t" rtlCol="false" tIns="0" lIns="0" bIns="0" rIns="0">
            <a:spAutoFit/>
          </a:bodyPr>
          <a:lstStyle/>
          <a:p>
            <a:pPr algn="ctr">
              <a:lnSpc>
                <a:spcPts val="4059"/>
              </a:lnSpc>
              <a:spcBef>
                <a:spcPct val="0"/>
              </a:spcBef>
            </a:pPr>
            <a:r>
              <a:rPr lang="en-US" b="true" sz="2899">
                <a:solidFill>
                  <a:srgbClr val="000000"/>
                </a:solidFill>
                <a:latin typeface="Saira Medium"/>
                <a:ea typeface="Saira Medium"/>
                <a:cs typeface="Saira Medium"/>
                <a:sym typeface="Saira Medium"/>
              </a:rPr>
              <a:t>CẤU HÌNH PHẦN CỨNG</a:t>
            </a:r>
          </a:p>
        </p:txBody>
      </p:sp>
      <p:sp>
        <p:nvSpPr>
          <p:cNvPr name="AutoShape 9" id="9"/>
          <p:cNvSpPr/>
          <p:nvPr/>
        </p:nvSpPr>
        <p:spPr>
          <a:xfrm flipV="true">
            <a:off x="751534" y="3567415"/>
            <a:ext cx="4724822" cy="4763"/>
          </a:xfrm>
          <a:prstGeom prst="line">
            <a:avLst/>
          </a:prstGeom>
          <a:ln cap="flat" w="9525">
            <a:solidFill>
              <a:srgbClr val="000000"/>
            </a:solidFill>
            <a:prstDash val="solid"/>
            <a:headEnd type="none" len="sm" w="sm"/>
            <a:tailEnd type="none" len="sm" w="sm"/>
          </a:ln>
        </p:spPr>
      </p:sp>
      <p:sp>
        <p:nvSpPr>
          <p:cNvPr name="TextBox 10" id="10"/>
          <p:cNvSpPr txBox="true"/>
          <p:nvPr/>
        </p:nvSpPr>
        <p:spPr>
          <a:xfrm rot="0">
            <a:off x="1028700" y="3776965"/>
            <a:ext cx="2320052" cy="379730"/>
          </a:xfrm>
          <a:prstGeom prst="rect">
            <a:avLst/>
          </a:prstGeom>
        </p:spPr>
        <p:txBody>
          <a:bodyPr anchor="t" rtlCol="false" tIns="0" lIns="0" bIns="0" rIns="0">
            <a:spAutoFit/>
          </a:bodyPr>
          <a:lstStyle/>
          <a:p>
            <a:pPr algn="l">
              <a:lnSpc>
                <a:spcPts val="3220"/>
              </a:lnSpc>
              <a:spcBef>
                <a:spcPct val="0"/>
              </a:spcBef>
            </a:pPr>
            <a:r>
              <a:rPr lang="en-US" b="true" sz="2300">
                <a:solidFill>
                  <a:srgbClr val="000000"/>
                </a:solidFill>
                <a:latin typeface="Saira Medium"/>
                <a:ea typeface="Saira Medium"/>
                <a:cs typeface="Saira Medium"/>
                <a:sym typeface="Saira Medium"/>
              </a:rPr>
              <a:t>4 GPU RTX 3090</a:t>
            </a:r>
          </a:p>
        </p:txBody>
      </p:sp>
      <p:sp>
        <p:nvSpPr>
          <p:cNvPr name="TextBox 11" id="11"/>
          <p:cNvSpPr txBox="true"/>
          <p:nvPr/>
        </p:nvSpPr>
        <p:spPr>
          <a:xfrm rot="0">
            <a:off x="1028700" y="4526265"/>
            <a:ext cx="4052173" cy="497840"/>
          </a:xfrm>
          <a:prstGeom prst="rect">
            <a:avLst/>
          </a:prstGeom>
        </p:spPr>
        <p:txBody>
          <a:bodyPr anchor="t" rtlCol="false" tIns="0" lIns="0" bIns="0" rIns="0">
            <a:spAutoFit/>
          </a:bodyPr>
          <a:lstStyle/>
          <a:p>
            <a:pPr algn="ctr" marL="0" indent="0" lvl="0">
              <a:lnSpc>
                <a:spcPts val="4059"/>
              </a:lnSpc>
              <a:spcBef>
                <a:spcPct val="0"/>
              </a:spcBef>
            </a:pPr>
            <a:r>
              <a:rPr lang="en-US" b="true" sz="2899" strike="noStrike" u="none">
                <a:solidFill>
                  <a:srgbClr val="000000"/>
                </a:solidFill>
                <a:latin typeface="Saira Medium"/>
                <a:ea typeface="Saira Medium"/>
                <a:cs typeface="Saira Medium"/>
                <a:sym typeface="Saira Medium"/>
              </a:rPr>
              <a:t>THAM SỐ HUẤN LUYỆN</a:t>
            </a:r>
          </a:p>
        </p:txBody>
      </p:sp>
      <p:sp>
        <p:nvSpPr>
          <p:cNvPr name="TextBox 12" id="12"/>
          <p:cNvSpPr txBox="true"/>
          <p:nvPr/>
        </p:nvSpPr>
        <p:spPr>
          <a:xfrm rot="0">
            <a:off x="751538" y="5238417"/>
            <a:ext cx="11243787" cy="2379980"/>
          </a:xfrm>
          <a:prstGeom prst="rect">
            <a:avLst/>
          </a:prstGeom>
        </p:spPr>
        <p:txBody>
          <a:bodyPr anchor="t" rtlCol="false" tIns="0" lIns="0" bIns="0" rIns="0">
            <a:spAutoFit/>
          </a:bodyPr>
          <a:lstStyle/>
          <a:p>
            <a:pPr algn="l" marL="496572" indent="-248286" lvl="1">
              <a:lnSpc>
                <a:spcPts val="3220"/>
              </a:lnSpc>
              <a:buFont typeface="Arial"/>
              <a:buChar char="•"/>
            </a:pPr>
            <a:r>
              <a:rPr lang="en-US" b="true" sz="2300" strike="noStrike" u="none">
                <a:solidFill>
                  <a:srgbClr val="000000"/>
                </a:solidFill>
                <a:latin typeface="Saira Medium"/>
                <a:ea typeface="Saira Medium"/>
                <a:cs typeface="Saira Medium"/>
                <a:sym typeface="Saira Medium"/>
              </a:rPr>
              <a:t>CHIỀU DÀI CHUỖI TỐI ĐA: 512 TOKENS</a:t>
            </a:r>
          </a:p>
          <a:p>
            <a:pPr algn="l" marL="496572" indent="-248286" lvl="1">
              <a:lnSpc>
                <a:spcPts val="3220"/>
              </a:lnSpc>
              <a:buFont typeface="Arial"/>
              <a:buChar char="•"/>
            </a:pPr>
            <a:r>
              <a:rPr lang="en-US" b="true" sz="2300" strike="noStrike" u="none">
                <a:solidFill>
                  <a:srgbClr val="000000"/>
                </a:solidFill>
                <a:latin typeface="Saira Medium"/>
                <a:ea typeface="Saira Medium"/>
                <a:cs typeface="Saira Medium"/>
                <a:sym typeface="Saira Medium"/>
              </a:rPr>
              <a:t>BATCH SIZE MỖI THIẾT BỊ: 4</a:t>
            </a:r>
          </a:p>
          <a:p>
            <a:pPr algn="l" marL="496572" indent="-248286" lvl="1">
              <a:lnSpc>
                <a:spcPts val="3220"/>
              </a:lnSpc>
              <a:buFont typeface="Arial"/>
              <a:buChar char="•"/>
            </a:pPr>
            <a:r>
              <a:rPr lang="en-US" b="true" sz="2300" strike="noStrike" u="none">
                <a:solidFill>
                  <a:srgbClr val="000000"/>
                </a:solidFill>
                <a:latin typeface="Saira Medium"/>
                <a:ea typeface="Saira Medium"/>
                <a:cs typeface="Saira Medium"/>
                <a:sym typeface="Saira Medium"/>
              </a:rPr>
              <a:t>GRADIENT ACCUMULATION: 8</a:t>
            </a:r>
          </a:p>
          <a:p>
            <a:pPr algn="l" marL="496572" indent="-248286" lvl="1">
              <a:lnSpc>
                <a:spcPts val="3220"/>
              </a:lnSpc>
              <a:buFont typeface="Arial"/>
              <a:buChar char="•"/>
            </a:pPr>
            <a:r>
              <a:rPr lang="en-US" b="true" sz="2300" strike="noStrike" u="none">
                <a:solidFill>
                  <a:srgbClr val="000000"/>
                </a:solidFill>
                <a:latin typeface="Saira Medium"/>
                <a:ea typeface="Saira Medium"/>
                <a:cs typeface="Saira Medium"/>
                <a:sym typeface="Saira Medium"/>
              </a:rPr>
              <a:t>OPTIMIZER: ADAM</a:t>
            </a:r>
          </a:p>
          <a:p>
            <a:pPr algn="l" marL="496572" indent="-248286" lvl="1">
              <a:lnSpc>
                <a:spcPts val="3220"/>
              </a:lnSpc>
              <a:buFont typeface="Arial"/>
              <a:buChar char="•"/>
            </a:pPr>
            <a:r>
              <a:rPr lang="en-US" b="true" sz="2300" strike="noStrike" u="none">
                <a:solidFill>
                  <a:srgbClr val="000000"/>
                </a:solidFill>
                <a:latin typeface="Saira Medium"/>
                <a:ea typeface="Saira Medium"/>
                <a:cs typeface="Saira Medium"/>
                <a:sym typeface="Saira Medium"/>
              </a:rPr>
              <a:t>LEARNING RATE BAN ĐẦU: 1×10</a:t>
            </a:r>
            <a:r>
              <a:rPr lang="en-US" b="true" sz="2300" strike="noStrike" u="none">
                <a:solidFill>
                  <a:srgbClr val="000000"/>
                </a:solidFill>
                <a:latin typeface="Saira Medium"/>
                <a:ea typeface="Saira Medium"/>
                <a:cs typeface="Saira Medium"/>
                <a:sym typeface="Saira Medium"/>
              </a:rPr>
              <a:t>−4</a:t>
            </a:r>
            <a:r>
              <a:rPr lang="en-US" b="true" sz="2300" strike="noStrike" u="none">
                <a:solidFill>
                  <a:srgbClr val="000000"/>
                </a:solidFill>
                <a:latin typeface="Saira Medium"/>
                <a:ea typeface="Saira Medium"/>
                <a:cs typeface="Saira Medium"/>
                <a:sym typeface="Saira Medium"/>
              </a:rPr>
              <a:t>, GIẢM DẦN VỀ 0 VỚI WARM-UP: 3% SỐ BƯỚC</a:t>
            </a:r>
          </a:p>
          <a:p>
            <a:pPr algn="l" marL="496572" indent="-248286" lvl="1">
              <a:lnSpc>
                <a:spcPts val="3220"/>
              </a:lnSpc>
              <a:buFont typeface="Arial"/>
              <a:buChar char="•"/>
            </a:pPr>
            <a:r>
              <a:rPr lang="en-US" b="true" sz="2300" strike="noStrike" u="none">
                <a:solidFill>
                  <a:srgbClr val="000000"/>
                </a:solidFill>
                <a:latin typeface="Saira Medium"/>
                <a:ea typeface="Saira Medium"/>
                <a:cs typeface="Saira Medium"/>
                <a:sym typeface="Saira Medium"/>
              </a:rPr>
              <a:t>PRECISION: FP16 ĐỂ TIẾT KIỆM CHI PHÍ</a:t>
            </a:r>
          </a:p>
        </p:txBody>
      </p:sp>
      <p:sp>
        <p:nvSpPr>
          <p:cNvPr name="AutoShape 13" id="13"/>
          <p:cNvSpPr/>
          <p:nvPr/>
        </p:nvSpPr>
        <p:spPr>
          <a:xfrm>
            <a:off x="-1828230" y="670210"/>
            <a:ext cx="4576175" cy="0"/>
          </a:xfrm>
          <a:prstGeom prst="line">
            <a:avLst/>
          </a:prstGeom>
          <a:ln cap="flat" w="9525">
            <a:solidFill>
              <a:srgbClr val="000000"/>
            </a:solidFill>
            <a:prstDash val="solid"/>
            <a:headEnd type="none" len="sm" w="sm"/>
            <a:tailEnd type="none" len="sm" w="sm"/>
          </a:ln>
        </p:spPr>
      </p:sp>
      <p:sp>
        <p:nvSpPr>
          <p:cNvPr name="TextBox 14" id="14"/>
          <p:cNvSpPr txBox="true"/>
          <p:nvPr/>
        </p:nvSpPr>
        <p:spPr>
          <a:xfrm rot="0">
            <a:off x="-1941712" y="363505"/>
            <a:ext cx="6428834" cy="306704"/>
          </a:xfrm>
          <a:prstGeom prst="rect">
            <a:avLst/>
          </a:prstGeom>
        </p:spPr>
        <p:txBody>
          <a:bodyPr anchor="t" rtlCol="false" tIns="0" lIns="0" bIns="0" rIns="0">
            <a:spAutoFit/>
          </a:bodyPr>
          <a:lstStyle/>
          <a:p>
            <a:pPr algn="ctr">
              <a:lnSpc>
                <a:spcPts val="2520"/>
              </a:lnSpc>
              <a:spcBef>
                <a:spcPct val="0"/>
              </a:spcBef>
            </a:pPr>
            <a:r>
              <a:rPr lang="en-US" b="true" sz="1800">
                <a:solidFill>
                  <a:srgbClr val="000000"/>
                </a:solidFill>
                <a:latin typeface="Saira Medium"/>
                <a:ea typeface="Saira Medium"/>
                <a:cs typeface="Saira Medium"/>
                <a:sym typeface="Saira Medium"/>
              </a:rPr>
              <a:t>TRIỂN KHAI</a:t>
            </a:r>
          </a:p>
        </p:txBody>
      </p:sp>
      <p:sp>
        <p:nvSpPr>
          <p:cNvPr name="AutoShape 15" id="15"/>
          <p:cNvSpPr/>
          <p:nvPr/>
        </p:nvSpPr>
        <p:spPr>
          <a:xfrm flipV="true">
            <a:off x="751538" y="5028867"/>
            <a:ext cx="4724822" cy="4762"/>
          </a:xfrm>
          <a:prstGeom prst="line">
            <a:avLst/>
          </a:prstGeom>
          <a:ln cap="flat" w="9525">
            <a:solidFill>
              <a:srgbClr val="000000"/>
            </a:solidFill>
            <a:prstDash val="solid"/>
            <a:headEnd type="none" len="sm" w="sm"/>
            <a:tailEnd type="none" len="sm" w="sm"/>
          </a:ln>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grpSp>
        <p:nvGrpSpPr>
          <p:cNvPr name="Group 2" id="2"/>
          <p:cNvGrpSpPr/>
          <p:nvPr/>
        </p:nvGrpSpPr>
        <p:grpSpPr>
          <a:xfrm rot="0">
            <a:off x="11719559" y="1028700"/>
            <a:ext cx="4888382" cy="8229600"/>
            <a:chOff x="0" y="0"/>
            <a:chExt cx="3771900" cy="6350000"/>
          </a:xfrm>
        </p:grpSpPr>
        <p:sp>
          <p:nvSpPr>
            <p:cNvPr name="Freeform 3" id="3"/>
            <p:cNvSpPr/>
            <p:nvPr/>
          </p:nvSpPr>
          <p:spPr>
            <a:xfrm flipH="false" flipV="false" rot="0">
              <a:off x="0" y="0"/>
              <a:ext cx="3771900" cy="6502400"/>
            </a:xfrm>
            <a:custGeom>
              <a:avLst/>
              <a:gdLst/>
              <a:ahLst/>
              <a:cxnLst/>
              <a:rect r="r" b="b" t="t" l="l"/>
              <a:pathLst>
                <a:path h="6502400" w="3771900">
                  <a:moveTo>
                    <a:pt x="0" y="546100"/>
                  </a:moveTo>
                  <a:lnTo>
                    <a:pt x="0" y="3953510"/>
                  </a:lnTo>
                  <a:cubicBezTo>
                    <a:pt x="0" y="4132580"/>
                    <a:pt x="87630" y="4301490"/>
                    <a:pt x="236220" y="4403090"/>
                  </a:cubicBezTo>
                  <a:lnTo>
                    <a:pt x="2914650" y="6252210"/>
                  </a:lnTo>
                  <a:cubicBezTo>
                    <a:pt x="3276600" y="6502400"/>
                    <a:pt x="3771900" y="6243320"/>
                    <a:pt x="3771900" y="5802630"/>
                  </a:cubicBezTo>
                  <a:lnTo>
                    <a:pt x="3771900" y="546100"/>
                  </a:lnTo>
                  <a:cubicBezTo>
                    <a:pt x="3771900" y="243840"/>
                    <a:pt x="3526790" y="0"/>
                    <a:pt x="3225800" y="0"/>
                  </a:cubicBezTo>
                  <a:lnTo>
                    <a:pt x="546100" y="0"/>
                  </a:lnTo>
                  <a:cubicBezTo>
                    <a:pt x="245110" y="0"/>
                    <a:pt x="0" y="245110"/>
                    <a:pt x="0" y="546100"/>
                  </a:cubicBezTo>
                  <a:close/>
                </a:path>
              </a:pathLst>
            </a:custGeom>
            <a:blipFill>
              <a:blip r:embed="rId2"/>
              <a:stretch>
                <a:fillRect l="-118348" t="0" r="-118348" b="0"/>
              </a:stretch>
            </a:blipFill>
          </p:spPr>
        </p:sp>
      </p:grpSp>
      <p:sp>
        <p:nvSpPr>
          <p:cNvPr name="Freeform 4" id="4"/>
          <p:cNvSpPr/>
          <p:nvPr/>
        </p:nvSpPr>
        <p:spPr>
          <a:xfrm flipH="true" flipV="false" rot="0">
            <a:off x="9897184" y="6690424"/>
            <a:ext cx="244005" cy="189437"/>
          </a:xfrm>
          <a:custGeom>
            <a:avLst/>
            <a:gdLst/>
            <a:ahLst/>
            <a:cxnLst/>
            <a:rect r="r" b="b" t="t" l="l"/>
            <a:pathLst>
              <a:path h="189437" w="244005">
                <a:moveTo>
                  <a:pt x="244005" y="0"/>
                </a:moveTo>
                <a:lnTo>
                  <a:pt x="0" y="0"/>
                </a:lnTo>
                <a:lnTo>
                  <a:pt x="0" y="189437"/>
                </a:lnTo>
                <a:lnTo>
                  <a:pt x="244005" y="189437"/>
                </a:lnTo>
                <a:lnTo>
                  <a:pt x="24400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10800000">
            <a:off x="9897184" y="3755986"/>
            <a:ext cx="244005" cy="189437"/>
          </a:xfrm>
          <a:custGeom>
            <a:avLst/>
            <a:gdLst/>
            <a:ahLst/>
            <a:cxnLst/>
            <a:rect r="r" b="b" t="t" l="l"/>
            <a:pathLst>
              <a:path h="189437" w="244005">
                <a:moveTo>
                  <a:pt x="0" y="0"/>
                </a:moveTo>
                <a:lnTo>
                  <a:pt x="244005" y="0"/>
                </a:lnTo>
                <a:lnTo>
                  <a:pt x="244005" y="189436"/>
                </a:lnTo>
                <a:lnTo>
                  <a:pt x="0" y="189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028700" y="1125253"/>
            <a:ext cx="7313854" cy="1701165"/>
          </a:xfrm>
          <a:prstGeom prst="rect">
            <a:avLst/>
          </a:prstGeom>
        </p:spPr>
        <p:txBody>
          <a:bodyPr anchor="t" rtlCol="false" tIns="0" lIns="0" bIns="0" rIns="0">
            <a:spAutoFit/>
          </a:bodyPr>
          <a:lstStyle/>
          <a:p>
            <a:pPr algn="l">
              <a:lnSpc>
                <a:spcPts val="5759"/>
              </a:lnSpc>
            </a:pPr>
            <a:r>
              <a:rPr lang="en-US" sz="6399">
                <a:solidFill>
                  <a:srgbClr val="000000"/>
                </a:solidFill>
                <a:latin typeface="Agrandir Grand"/>
                <a:ea typeface="Agrandir Grand"/>
                <a:cs typeface="Agrandir Grand"/>
                <a:sym typeface="Agrandir Grand"/>
              </a:rPr>
              <a:t>CHI TIẾT HUẤN LUYỆN</a:t>
            </a:r>
          </a:p>
        </p:txBody>
      </p:sp>
      <p:sp>
        <p:nvSpPr>
          <p:cNvPr name="TextBox 7" id="7"/>
          <p:cNvSpPr txBox="true"/>
          <p:nvPr/>
        </p:nvSpPr>
        <p:spPr>
          <a:xfrm rot="0">
            <a:off x="1321052" y="3888272"/>
            <a:ext cx="3789997" cy="497840"/>
          </a:xfrm>
          <a:prstGeom prst="rect">
            <a:avLst/>
          </a:prstGeom>
        </p:spPr>
        <p:txBody>
          <a:bodyPr anchor="t" rtlCol="false" tIns="0" lIns="0" bIns="0" rIns="0">
            <a:spAutoFit/>
          </a:bodyPr>
          <a:lstStyle/>
          <a:p>
            <a:pPr algn="ctr">
              <a:lnSpc>
                <a:spcPts val="4059"/>
              </a:lnSpc>
              <a:spcBef>
                <a:spcPct val="0"/>
              </a:spcBef>
            </a:pPr>
            <a:r>
              <a:rPr lang="en-US" b="true" sz="2899">
                <a:solidFill>
                  <a:srgbClr val="000000"/>
                </a:solidFill>
                <a:latin typeface="Saira Medium"/>
                <a:ea typeface="Saira Medium"/>
                <a:cs typeface="Saira Medium"/>
                <a:sym typeface="Saira Medium"/>
              </a:rPr>
              <a:t>CHI PHÍ HUẤN LUYỆN:</a:t>
            </a:r>
          </a:p>
        </p:txBody>
      </p:sp>
      <p:sp>
        <p:nvSpPr>
          <p:cNvPr name="AutoShape 8" id="8"/>
          <p:cNvSpPr/>
          <p:nvPr/>
        </p:nvSpPr>
        <p:spPr>
          <a:xfrm flipV="true">
            <a:off x="1028705" y="4356570"/>
            <a:ext cx="4724822" cy="4763"/>
          </a:xfrm>
          <a:prstGeom prst="line">
            <a:avLst/>
          </a:prstGeom>
          <a:ln cap="flat" w="9525">
            <a:solidFill>
              <a:srgbClr val="000000"/>
            </a:solidFill>
            <a:prstDash val="solid"/>
            <a:headEnd type="none" len="sm" w="sm"/>
            <a:tailEnd type="none" len="sm" w="sm"/>
          </a:ln>
        </p:spPr>
      </p:sp>
      <p:sp>
        <p:nvSpPr>
          <p:cNvPr name="TextBox 9" id="9"/>
          <p:cNvSpPr txBox="true"/>
          <p:nvPr/>
        </p:nvSpPr>
        <p:spPr>
          <a:xfrm rot="0">
            <a:off x="1028700" y="4805213"/>
            <a:ext cx="5310188" cy="1979930"/>
          </a:xfrm>
          <a:prstGeom prst="rect">
            <a:avLst/>
          </a:prstGeom>
        </p:spPr>
        <p:txBody>
          <a:bodyPr anchor="t" rtlCol="false" tIns="0" lIns="0" bIns="0" rIns="0">
            <a:spAutoFit/>
          </a:bodyPr>
          <a:lstStyle/>
          <a:p>
            <a:pPr algn="l" marL="496572" indent="-248286" lvl="1">
              <a:lnSpc>
                <a:spcPts val="3220"/>
              </a:lnSpc>
              <a:spcBef>
                <a:spcPct val="0"/>
              </a:spcBef>
              <a:buFont typeface="Arial"/>
              <a:buChar char="•"/>
            </a:pPr>
            <a:r>
              <a:rPr lang="en-US" b="true" sz="2300">
                <a:solidFill>
                  <a:srgbClr val="000000"/>
                </a:solidFill>
                <a:latin typeface="Saira Medium"/>
                <a:ea typeface="Saira Medium"/>
                <a:cs typeface="Saira Medium"/>
                <a:sym typeface="Saira Medium"/>
              </a:rPr>
              <a:t>GIÁ</a:t>
            </a:r>
            <a:r>
              <a:rPr lang="en-US" b="true" sz="2300">
                <a:solidFill>
                  <a:srgbClr val="000000"/>
                </a:solidFill>
                <a:latin typeface="Saira Medium"/>
                <a:ea typeface="Saira Medium"/>
                <a:cs typeface="Saira Medium"/>
                <a:sym typeface="Saira Medium"/>
              </a:rPr>
              <a:t> GPU: $3.36/GIỜ</a:t>
            </a:r>
          </a:p>
          <a:p>
            <a:pPr algn="l" marL="496572" indent="-248286" lvl="1">
              <a:lnSpc>
                <a:spcPts val="3220"/>
              </a:lnSpc>
              <a:spcBef>
                <a:spcPct val="0"/>
              </a:spcBef>
              <a:buFont typeface="Arial"/>
              <a:buChar char="•"/>
            </a:pPr>
            <a:r>
              <a:rPr lang="en-US" b="true" sz="2300">
                <a:solidFill>
                  <a:srgbClr val="000000"/>
                </a:solidFill>
                <a:latin typeface="Saira Medium"/>
                <a:ea typeface="Saira Medium"/>
                <a:cs typeface="Saira Medium"/>
                <a:sym typeface="Saira Medium"/>
              </a:rPr>
              <a:t>HUẤN LUYỆN THEO TÁC VỤ: 30 GIỜ</a:t>
            </a:r>
          </a:p>
          <a:p>
            <a:pPr algn="l" marL="496572" indent="-248286" lvl="1">
              <a:lnSpc>
                <a:spcPts val="3220"/>
              </a:lnSpc>
              <a:spcBef>
                <a:spcPct val="0"/>
              </a:spcBef>
              <a:buFont typeface="Arial"/>
              <a:buChar char="•"/>
            </a:pPr>
            <a:r>
              <a:rPr lang="en-US" b="true" sz="2300">
                <a:solidFill>
                  <a:srgbClr val="000000"/>
                </a:solidFill>
                <a:latin typeface="Saira Medium"/>
                <a:ea typeface="Saira Medium"/>
                <a:cs typeface="Saira Medium"/>
                <a:sym typeface="Saira Medium"/>
              </a:rPr>
              <a:t>ĐA TÁC VỤ + ZERO-SHOT: 60 GIỜ</a:t>
            </a:r>
          </a:p>
          <a:p>
            <a:pPr algn="l" marL="496572" indent="-248286" lvl="1">
              <a:lnSpc>
                <a:spcPts val="3220"/>
              </a:lnSpc>
              <a:spcBef>
                <a:spcPct val="0"/>
              </a:spcBef>
              <a:buFont typeface="Arial"/>
              <a:buChar char="•"/>
            </a:pPr>
            <a:r>
              <a:rPr lang="en-US" b="true" sz="2300">
                <a:solidFill>
                  <a:srgbClr val="000000"/>
                </a:solidFill>
                <a:latin typeface="Saira Medium"/>
                <a:ea typeface="Saira Medium"/>
                <a:cs typeface="Saira Medium"/>
                <a:sym typeface="Saira Medium"/>
              </a:rPr>
              <a:t>TỔNG CỘNG: 90 GIỜ → $302.4</a:t>
            </a:r>
          </a:p>
          <a:p>
            <a:pPr algn="l">
              <a:lnSpc>
                <a:spcPts val="3220"/>
              </a:lnSpc>
              <a:spcBef>
                <a:spcPct val="0"/>
              </a:spcBef>
            </a:pPr>
          </a:p>
        </p:txBody>
      </p:sp>
      <p:sp>
        <p:nvSpPr>
          <p:cNvPr name="AutoShape 10" id="10"/>
          <p:cNvSpPr/>
          <p:nvPr/>
        </p:nvSpPr>
        <p:spPr>
          <a:xfrm>
            <a:off x="-1828230" y="670210"/>
            <a:ext cx="4576175" cy="0"/>
          </a:xfrm>
          <a:prstGeom prst="line">
            <a:avLst/>
          </a:prstGeom>
          <a:ln cap="flat" w="9525">
            <a:solidFill>
              <a:srgbClr val="000000"/>
            </a:solidFill>
            <a:prstDash val="solid"/>
            <a:headEnd type="none" len="sm" w="sm"/>
            <a:tailEnd type="none" len="sm" w="sm"/>
          </a:ln>
        </p:spPr>
      </p:sp>
      <p:sp>
        <p:nvSpPr>
          <p:cNvPr name="TextBox 11" id="11"/>
          <p:cNvSpPr txBox="true"/>
          <p:nvPr/>
        </p:nvSpPr>
        <p:spPr>
          <a:xfrm rot="0">
            <a:off x="-1941712" y="363505"/>
            <a:ext cx="6428834" cy="306704"/>
          </a:xfrm>
          <a:prstGeom prst="rect">
            <a:avLst/>
          </a:prstGeom>
        </p:spPr>
        <p:txBody>
          <a:bodyPr anchor="t" rtlCol="false" tIns="0" lIns="0" bIns="0" rIns="0">
            <a:spAutoFit/>
          </a:bodyPr>
          <a:lstStyle/>
          <a:p>
            <a:pPr algn="ctr">
              <a:lnSpc>
                <a:spcPts val="2520"/>
              </a:lnSpc>
              <a:spcBef>
                <a:spcPct val="0"/>
              </a:spcBef>
            </a:pPr>
            <a:r>
              <a:rPr lang="en-US" b="true" sz="1800">
                <a:solidFill>
                  <a:srgbClr val="000000"/>
                </a:solidFill>
                <a:latin typeface="Saira Medium"/>
                <a:ea typeface="Saira Medium"/>
                <a:cs typeface="Saira Medium"/>
                <a:sym typeface="Saira Medium"/>
              </a:rPr>
              <a:t>TRIỂN KHAI</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grpSp>
        <p:nvGrpSpPr>
          <p:cNvPr name="Group 2" id="2"/>
          <p:cNvGrpSpPr/>
          <p:nvPr/>
        </p:nvGrpSpPr>
        <p:grpSpPr>
          <a:xfrm rot="0">
            <a:off x="12370918" y="1028700"/>
            <a:ext cx="4888382" cy="8229600"/>
            <a:chOff x="0" y="0"/>
            <a:chExt cx="3771900" cy="6350000"/>
          </a:xfrm>
        </p:grpSpPr>
        <p:sp>
          <p:nvSpPr>
            <p:cNvPr name="Freeform 3" id="3"/>
            <p:cNvSpPr/>
            <p:nvPr/>
          </p:nvSpPr>
          <p:spPr>
            <a:xfrm flipH="false" flipV="false" rot="0">
              <a:off x="0" y="0"/>
              <a:ext cx="3771900" cy="6502400"/>
            </a:xfrm>
            <a:custGeom>
              <a:avLst/>
              <a:gdLst/>
              <a:ahLst/>
              <a:cxnLst/>
              <a:rect r="r" b="b" t="t" l="l"/>
              <a:pathLst>
                <a:path h="6502400" w="3771900">
                  <a:moveTo>
                    <a:pt x="0" y="546100"/>
                  </a:moveTo>
                  <a:lnTo>
                    <a:pt x="0" y="3953510"/>
                  </a:lnTo>
                  <a:cubicBezTo>
                    <a:pt x="0" y="4132580"/>
                    <a:pt x="87630" y="4301490"/>
                    <a:pt x="236220" y="4403090"/>
                  </a:cubicBezTo>
                  <a:lnTo>
                    <a:pt x="2914650" y="6252210"/>
                  </a:lnTo>
                  <a:cubicBezTo>
                    <a:pt x="3276600" y="6502400"/>
                    <a:pt x="3771900" y="6243320"/>
                    <a:pt x="3771900" y="5802630"/>
                  </a:cubicBezTo>
                  <a:lnTo>
                    <a:pt x="3771900" y="546100"/>
                  </a:lnTo>
                  <a:cubicBezTo>
                    <a:pt x="3771900" y="243840"/>
                    <a:pt x="3526790" y="0"/>
                    <a:pt x="3225800" y="0"/>
                  </a:cubicBezTo>
                  <a:lnTo>
                    <a:pt x="546100" y="0"/>
                  </a:lnTo>
                  <a:cubicBezTo>
                    <a:pt x="245110" y="0"/>
                    <a:pt x="0" y="245110"/>
                    <a:pt x="0" y="546100"/>
                  </a:cubicBezTo>
                  <a:close/>
                </a:path>
              </a:pathLst>
            </a:custGeom>
            <a:blipFill>
              <a:blip r:embed="rId2"/>
              <a:stretch>
                <a:fillRect l="-13130" t="0" r="-13130" b="0"/>
              </a:stretch>
            </a:blipFill>
          </p:spPr>
        </p:sp>
      </p:grpSp>
      <p:sp>
        <p:nvSpPr>
          <p:cNvPr name="Freeform 4" id="4"/>
          <p:cNvSpPr/>
          <p:nvPr/>
        </p:nvSpPr>
        <p:spPr>
          <a:xfrm flipH="true" flipV="false" rot="0">
            <a:off x="17137297" y="9258300"/>
            <a:ext cx="244005" cy="189437"/>
          </a:xfrm>
          <a:custGeom>
            <a:avLst/>
            <a:gdLst/>
            <a:ahLst/>
            <a:cxnLst/>
            <a:rect r="r" b="b" t="t" l="l"/>
            <a:pathLst>
              <a:path h="189437" w="244005">
                <a:moveTo>
                  <a:pt x="244006" y="0"/>
                </a:moveTo>
                <a:lnTo>
                  <a:pt x="0" y="0"/>
                </a:lnTo>
                <a:lnTo>
                  <a:pt x="0" y="189437"/>
                </a:lnTo>
                <a:lnTo>
                  <a:pt x="244006" y="189437"/>
                </a:lnTo>
                <a:lnTo>
                  <a:pt x="24400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10800000">
            <a:off x="17259300" y="945341"/>
            <a:ext cx="244005" cy="189437"/>
          </a:xfrm>
          <a:custGeom>
            <a:avLst/>
            <a:gdLst/>
            <a:ahLst/>
            <a:cxnLst/>
            <a:rect r="r" b="b" t="t" l="l"/>
            <a:pathLst>
              <a:path h="189437" w="244005">
                <a:moveTo>
                  <a:pt x="0" y="0"/>
                </a:moveTo>
                <a:lnTo>
                  <a:pt x="244005" y="0"/>
                </a:lnTo>
                <a:lnTo>
                  <a:pt x="244005" y="189437"/>
                </a:lnTo>
                <a:lnTo>
                  <a:pt x="0" y="1894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2733790" y="3536453"/>
            <a:ext cx="5600162" cy="1285838"/>
          </a:xfrm>
          <a:custGeom>
            <a:avLst/>
            <a:gdLst/>
            <a:ahLst/>
            <a:cxnLst/>
            <a:rect r="r" b="b" t="t" l="l"/>
            <a:pathLst>
              <a:path h="1285838" w="5600162">
                <a:moveTo>
                  <a:pt x="0" y="0"/>
                </a:moveTo>
                <a:lnTo>
                  <a:pt x="5600163" y="0"/>
                </a:lnTo>
                <a:lnTo>
                  <a:pt x="5600163" y="1285838"/>
                </a:lnTo>
                <a:lnTo>
                  <a:pt x="0" y="1285838"/>
                </a:lnTo>
                <a:lnTo>
                  <a:pt x="0" y="0"/>
                </a:lnTo>
                <a:close/>
              </a:path>
            </a:pathLst>
          </a:custGeom>
          <a:blipFill>
            <a:blip r:embed="rId5"/>
            <a:stretch>
              <a:fillRect l="0" t="0" r="0" b="0"/>
            </a:stretch>
          </a:blipFill>
        </p:spPr>
      </p:sp>
      <p:sp>
        <p:nvSpPr>
          <p:cNvPr name="Freeform 7" id="7"/>
          <p:cNvSpPr/>
          <p:nvPr/>
        </p:nvSpPr>
        <p:spPr>
          <a:xfrm flipH="false" flipV="false" rot="0">
            <a:off x="1695659" y="5602579"/>
            <a:ext cx="8512390" cy="1145355"/>
          </a:xfrm>
          <a:custGeom>
            <a:avLst/>
            <a:gdLst/>
            <a:ahLst/>
            <a:cxnLst/>
            <a:rect r="r" b="b" t="t" l="l"/>
            <a:pathLst>
              <a:path h="1145355" w="8512390">
                <a:moveTo>
                  <a:pt x="0" y="0"/>
                </a:moveTo>
                <a:lnTo>
                  <a:pt x="8512390" y="0"/>
                </a:lnTo>
                <a:lnTo>
                  <a:pt x="8512390" y="1145354"/>
                </a:lnTo>
                <a:lnTo>
                  <a:pt x="0" y="1145354"/>
                </a:lnTo>
                <a:lnTo>
                  <a:pt x="0" y="0"/>
                </a:lnTo>
                <a:close/>
              </a:path>
            </a:pathLst>
          </a:custGeom>
          <a:blipFill>
            <a:blip r:embed="rId6"/>
            <a:stretch>
              <a:fillRect l="0" t="0" r="0" b="0"/>
            </a:stretch>
          </a:blipFill>
          <a:ln cap="sq">
            <a:noFill/>
            <a:prstDash val="solid"/>
            <a:miter/>
          </a:ln>
        </p:spPr>
      </p:sp>
      <p:sp>
        <p:nvSpPr>
          <p:cNvPr name="Freeform 8" id="8"/>
          <p:cNvSpPr/>
          <p:nvPr/>
        </p:nvSpPr>
        <p:spPr>
          <a:xfrm flipH="false" flipV="false" rot="0">
            <a:off x="1695659" y="7528221"/>
            <a:ext cx="8512390" cy="1211934"/>
          </a:xfrm>
          <a:custGeom>
            <a:avLst/>
            <a:gdLst/>
            <a:ahLst/>
            <a:cxnLst/>
            <a:rect r="r" b="b" t="t" l="l"/>
            <a:pathLst>
              <a:path h="1211934" w="8512390">
                <a:moveTo>
                  <a:pt x="0" y="0"/>
                </a:moveTo>
                <a:lnTo>
                  <a:pt x="8512390" y="0"/>
                </a:lnTo>
                <a:lnTo>
                  <a:pt x="8512390" y="1211934"/>
                </a:lnTo>
                <a:lnTo>
                  <a:pt x="0" y="1211934"/>
                </a:lnTo>
                <a:lnTo>
                  <a:pt x="0" y="0"/>
                </a:lnTo>
                <a:close/>
              </a:path>
            </a:pathLst>
          </a:custGeom>
          <a:blipFill>
            <a:blip r:embed="rId7"/>
            <a:stretch>
              <a:fillRect l="0" t="0" r="0" b="0"/>
            </a:stretch>
          </a:blipFill>
        </p:spPr>
      </p:sp>
      <p:sp>
        <p:nvSpPr>
          <p:cNvPr name="TextBox 9" id="9"/>
          <p:cNvSpPr txBox="true"/>
          <p:nvPr/>
        </p:nvSpPr>
        <p:spPr>
          <a:xfrm rot="0">
            <a:off x="1028700" y="1125253"/>
            <a:ext cx="7313854" cy="977265"/>
          </a:xfrm>
          <a:prstGeom prst="rect">
            <a:avLst/>
          </a:prstGeom>
        </p:spPr>
        <p:txBody>
          <a:bodyPr anchor="t" rtlCol="false" tIns="0" lIns="0" bIns="0" rIns="0">
            <a:spAutoFit/>
          </a:bodyPr>
          <a:lstStyle/>
          <a:p>
            <a:pPr algn="l">
              <a:lnSpc>
                <a:spcPts val="5759"/>
              </a:lnSpc>
            </a:pPr>
            <a:r>
              <a:rPr lang="en-US" sz="6399">
                <a:solidFill>
                  <a:srgbClr val="000000"/>
                </a:solidFill>
                <a:latin typeface="Agrandir Grand"/>
                <a:ea typeface="Agrandir Grand"/>
                <a:cs typeface="Agrandir Grand"/>
                <a:sym typeface="Agrandir Grand"/>
              </a:rPr>
              <a:t>F1-SCORE</a:t>
            </a:r>
          </a:p>
        </p:txBody>
      </p:sp>
      <p:sp>
        <p:nvSpPr>
          <p:cNvPr name="TextBox 10" id="10"/>
          <p:cNvSpPr txBox="true"/>
          <p:nvPr/>
        </p:nvSpPr>
        <p:spPr>
          <a:xfrm rot="0">
            <a:off x="1028700" y="2327540"/>
            <a:ext cx="9179349" cy="1298575"/>
          </a:xfrm>
          <a:prstGeom prst="rect">
            <a:avLst/>
          </a:prstGeom>
        </p:spPr>
        <p:txBody>
          <a:bodyPr anchor="t" rtlCol="false" tIns="0" lIns="0" bIns="0" rIns="0">
            <a:spAutoFit/>
          </a:bodyPr>
          <a:lstStyle/>
          <a:p>
            <a:pPr algn="ctr" marL="0" indent="0" lvl="0">
              <a:lnSpc>
                <a:spcPts val="2600"/>
              </a:lnSpc>
              <a:spcBef>
                <a:spcPct val="0"/>
              </a:spcBef>
            </a:pPr>
            <a:r>
              <a:rPr lang="en-US" sz="2000" strike="noStrike" u="none">
                <a:solidFill>
                  <a:srgbClr val="000000"/>
                </a:solidFill>
                <a:latin typeface="Saira"/>
                <a:ea typeface="Saira"/>
                <a:cs typeface="Saira"/>
                <a:sym typeface="Saira"/>
              </a:rPr>
              <a:t>F1-score là trung bình điều hòa (harmonic mean) của Precision (độ chính xác) và Recall (độ bao phủ), được sử dụng để đánh giá hiệu suất mô hình trong các bài toán phân loại, đặc biệt khi dữ liệu không cân bằng.</a:t>
            </a:r>
          </a:p>
          <a:p>
            <a:pPr algn="ctr" marL="0" indent="0" lvl="0">
              <a:lnSpc>
                <a:spcPts val="2600"/>
              </a:lnSpc>
              <a:spcBef>
                <a:spcPct val="0"/>
              </a:spcBef>
            </a:pPr>
          </a:p>
        </p:txBody>
      </p:sp>
      <p:sp>
        <p:nvSpPr>
          <p:cNvPr name="TextBox 11" id="11"/>
          <p:cNvSpPr txBox="true"/>
          <p:nvPr/>
        </p:nvSpPr>
        <p:spPr>
          <a:xfrm rot="0">
            <a:off x="1030010" y="5050891"/>
            <a:ext cx="8153281" cy="294513"/>
          </a:xfrm>
          <a:prstGeom prst="rect">
            <a:avLst/>
          </a:prstGeom>
        </p:spPr>
        <p:txBody>
          <a:bodyPr anchor="t" rtlCol="false" tIns="0" lIns="0" bIns="0" rIns="0">
            <a:spAutoFit/>
          </a:bodyPr>
          <a:lstStyle/>
          <a:p>
            <a:pPr algn="l" marL="0" indent="0" lvl="0">
              <a:lnSpc>
                <a:spcPts val="2466"/>
              </a:lnSpc>
              <a:spcBef>
                <a:spcPct val="0"/>
              </a:spcBef>
            </a:pPr>
            <a:r>
              <a:rPr lang="en-US" b="true" sz="1800" strike="noStrike" u="none">
                <a:solidFill>
                  <a:srgbClr val="000000"/>
                </a:solidFill>
                <a:latin typeface="Saira Bold"/>
                <a:ea typeface="Saira Bold"/>
                <a:cs typeface="Saira Bold"/>
                <a:sym typeface="Saira Bold"/>
              </a:rPr>
              <a:t>Precision: </a:t>
            </a:r>
            <a:r>
              <a:rPr lang="en-US" sz="1800" strike="noStrike" u="none">
                <a:solidFill>
                  <a:srgbClr val="000000"/>
                </a:solidFill>
                <a:latin typeface="Saira"/>
                <a:ea typeface="Saira"/>
                <a:cs typeface="Saira"/>
                <a:sym typeface="Saira"/>
              </a:rPr>
              <a:t>Tỷ lệ dự đoán đúng trong số các dự đoán được mô hình cho là đúng.</a:t>
            </a:r>
          </a:p>
        </p:txBody>
      </p:sp>
      <p:sp>
        <p:nvSpPr>
          <p:cNvPr name="TextBox 12" id="12"/>
          <p:cNvSpPr txBox="true"/>
          <p:nvPr/>
        </p:nvSpPr>
        <p:spPr>
          <a:xfrm rot="0">
            <a:off x="1030010" y="6976533"/>
            <a:ext cx="10218064" cy="294513"/>
          </a:xfrm>
          <a:prstGeom prst="rect">
            <a:avLst/>
          </a:prstGeom>
        </p:spPr>
        <p:txBody>
          <a:bodyPr anchor="t" rtlCol="false" tIns="0" lIns="0" bIns="0" rIns="0">
            <a:spAutoFit/>
          </a:bodyPr>
          <a:lstStyle/>
          <a:p>
            <a:pPr algn="l" marL="0" indent="0" lvl="0">
              <a:lnSpc>
                <a:spcPts val="2466"/>
              </a:lnSpc>
              <a:spcBef>
                <a:spcPct val="0"/>
              </a:spcBef>
            </a:pPr>
            <a:r>
              <a:rPr lang="en-US" b="true" sz="1800" strike="noStrike" u="none">
                <a:solidFill>
                  <a:srgbClr val="000000"/>
                </a:solidFill>
                <a:latin typeface="Saira Bold"/>
                <a:ea typeface="Saira Bold"/>
                <a:cs typeface="Saira Bold"/>
                <a:sym typeface="Saira Bold"/>
              </a:rPr>
              <a:t>Recall:</a:t>
            </a:r>
            <a:r>
              <a:rPr lang="en-US" sz="1800" strike="noStrike" u="none">
                <a:solidFill>
                  <a:srgbClr val="000000"/>
                </a:solidFill>
                <a:latin typeface="Saira"/>
                <a:ea typeface="Saira"/>
                <a:cs typeface="Saira"/>
                <a:sym typeface="Saira"/>
              </a:rPr>
              <a:t> Tỷ lệ các trường hợp đúng được mô hình nhận diện so với tổng số trường hợp đúng thực tế.</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grpSp>
        <p:nvGrpSpPr>
          <p:cNvPr name="Group 2" id="2"/>
          <p:cNvGrpSpPr/>
          <p:nvPr/>
        </p:nvGrpSpPr>
        <p:grpSpPr>
          <a:xfrm rot="5400000">
            <a:off x="11729009" y="-3891229"/>
            <a:ext cx="4888382" cy="8229600"/>
            <a:chOff x="0" y="0"/>
            <a:chExt cx="3771900" cy="6350000"/>
          </a:xfrm>
        </p:grpSpPr>
        <p:sp>
          <p:nvSpPr>
            <p:cNvPr name="Freeform 3" id="3"/>
            <p:cNvSpPr/>
            <p:nvPr/>
          </p:nvSpPr>
          <p:spPr>
            <a:xfrm flipH="false" flipV="false" rot="0">
              <a:off x="0" y="0"/>
              <a:ext cx="3771900" cy="6502400"/>
            </a:xfrm>
            <a:custGeom>
              <a:avLst/>
              <a:gdLst/>
              <a:ahLst/>
              <a:cxnLst/>
              <a:rect r="r" b="b" t="t" l="l"/>
              <a:pathLst>
                <a:path h="6502400" w="3771900">
                  <a:moveTo>
                    <a:pt x="0" y="546100"/>
                  </a:moveTo>
                  <a:lnTo>
                    <a:pt x="0" y="3953510"/>
                  </a:lnTo>
                  <a:cubicBezTo>
                    <a:pt x="0" y="4132580"/>
                    <a:pt x="87630" y="4301490"/>
                    <a:pt x="236220" y="4403090"/>
                  </a:cubicBezTo>
                  <a:lnTo>
                    <a:pt x="2914650" y="6252210"/>
                  </a:lnTo>
                  <a:cubicBezTo>
                    <a:pt x="3276600" y="6502400"/>
                    <a:pt x="3771900" y="6243320"/>
                    <a:pt x="3771900" y="5802630"/>
                  </a:cubicBezTo>
                  <a:lnTo>
                    <a:pt x="3771900" y="546100"/>
                  </a:lnTo>
                  <a:cubicBezTo>
                    <a:pt x="3771900" y="243840"/>
                    <a:pt x="3526790" y="0"/>
                    <a:pt x="3225800" y="0"/>
                  </a:cubicBezTo>
                  <a:lnTo>
                    <a:pt x="546100" y="0"/>
                  </a:lnTo>
                  <a:cubicBezTo>
                    <a:pt x="245110" y="0"/>
                    <a:pt x="0" y="245110"/>
                    <a:pt x="0" y="546100"/>
                  </a:cubicBezTo>
                  <a:close/>
                </a:path>
              </a:pathLst>
            </a:custGeom>
            <a:blipFill>
              <a:blip r:embed="rId2"/>
              <a:stretch>
                <a:fillRect l="-13130" t="0" r="-13130" b="0"/>
              </a:stretch>
            </a:blipFill>
          </p:spPr>
        </p:sp>
      </p:grpSp>
      <p:sp>
        <p:nvSpPr>
          <p:cNvPr name="Freeform 4" id="4"/>
          <p:cNvSpPr/>
          <p:nvPr/>
        </p:nvSpPr>
        <p:spPr>
          <a:xfrm flipH="false" flipV="false" rot="0">
            <a:off x="16816074" y="9064600"/>
            <a:ext cx="1973641" cy="1972204"/>
          </a:xfrm>
          <a:custGeom>
            <a:avLst/>
            <a:gdLst/>
            <a:ahLst/>
            <a:cxnLst/>
            <a:rect r="r" b="b" t="t" l="l"/>
            <a:pathLst>
              <a:path h="1972204" w="1973641">
                <a:moveTo>
                  <a:pt x="0" y="0"/>
                </a:moveTo>
                <a:lnTo>
                  <a:pt x="1973641" y="0"/>
                </a:lnTo>
                <a:lnTo>
                  <a:pt x="1973641" y="1972204"/>
                </a:lnTo>
                <a:lnTo>
                  <a:pt x="0" y="1972204"/>
                </a:lnTo>
                <a:lnTo>
                  <a:pt x="0" y="0"/>
                </a:lnTo>
                <a:close/>
              </a:path>
            </a:pathLst>
          </a:custGeom>
          <a:blipFill>
            <a:blip r:embed="rId3"/>
            <a:stretch>
              <a:fillRect l="0" t="0" r="0" b="0"/>
            </a:stretch>
          </a:blipFill>
        </p:spPr>
      </p:sp>
      <p:sp>
        <p:nvSpPr>
          <p:cNvPr name="AutoShape 5" id="5"/>
          <p:cNvSpPr/>
          <p:nvPr/>
        </p:nvSpPr>
        <p:spPr>
          <a:xfrm>
            <a:off x="-1828230" y="670210"/>
            <a:ext cx="4576175" cy="0"/>
          </a:xfrm>
          <a:prstGeom prst="line">
            <a:avLst/>
          </a:prstGeom>
          <a:ln cap="flat" w="9525">
            <a:solidFill>
              <a:srgbClr val="000000"/>
            </a:solidFill>
            <a:prstDash val="solid"/>
            <a:headEnd type="none" len="sm" w="sm"/>
            <a:tailEnd type="none" len="sm" w="sm"/>
          </a:ln>
        </p:spPr>
      </p:sp>
      <p:sp>
        <p:nvSpPr>
          <p:cNvPr name="Freeform 6" id="6"/>
          <p:cNvSpPr/>
          <p:nvPr/>
        </p:nvSpPr>
        <p:spPr>
          <a:xfrm flipH="false" flipV="false" rot="0">
            <a:off x="2146094" y="3526012"/>
            <a:ext cx="10754366" cy="2646451"/>
          </a:xfrm>
          <a:custGeom>
            <a:avLst/>
            <a:gdLst/>
            <a:ahLst/>
            <a:cxnLst/>
            <a:rect r="r" b="b" t="t" l="l"/>
            <a:pathLst>
              <a:path h="2646451" w="10754366">
                <a:moveTo>
                  <a:pt x="0" y="0"/>
                </a:moveTo>
                <a:lnTo>
                  <a:pt x="10754366" y="0"/>
                </a:lnTo>
                <a:lnTo>
                  <a:pt x="10754366" y="2646451"/>
                </a:lnTo>
                <a:lnTo>
                  <a:pt x="0" y="2646451"/>
                </a:lnTo>
                <a:lnTo>
                  <a:pt x="0" y="0"/>
                </a:lnTo>
                <a:close/>
              </a:path>
            </a:pathLst>
          </a:custGeom>
          <a:blipFill>
            <a:blip r:embed="rId4"/>
            <a:stretch>
              <a:fillRect l="0" t="0" r="0" b="0"/>
            </a:stretch>
          </a:blipFill>
        </p:spPr>
      </p:sp>
      <p:sp>
        <p:nvSpPr>
          <p:cNvPr name="TextBox 7" id="7"/>
          <p:cNvSpPr txBox="true"/>
          <p:nvPr/>
        </p:nvSpPr>
        <p:spPr>
          <a:xfrm rot="0">
            <a:off x="680017" y="1470561"/>
            <a:ext cx="9135132" cy="1676406"/>
          </a:xfrm>
          <a:prstGeom prst="rect">
            <a:avLst/>
          </a:prstGeom>
        </p:spPr>
        <p:txBody>
          <a:bodyPr anchor="t" rtlCol="false" tIns="0" lIns="0" bIns="0" rIns="0">
            <a:spAutoFit/>
          </a:bodyPr>
          <a:lstStyle/>
          <a:p>
            <a:pPr algn="l">
              <a:lnSpc>
                <a:spcPts val="6300"/>
              </a:lnSpc>
            </a:pPr>
            <a:r>
              <a:rPr lang="en-US" sz="7000">
                <a:solidFill>
                  <a:srgbClr val="000000"/>
                </a:solidFill>
                <a:latin typeface="Saira"/>
                <a:ea typeface="Saira"/>
                <a:cs typeface="Saira"/>
                <a:sym typeface="Saira"/>
              </a:rPr>
              <a:t>KẾT QUẢ TUNING THEO TÁC VỤ CỤ THỂ</a:t>
            </a:r>
          </a:p>
        </p:txBody>
      </p:sp>
      <p:sp>
        <p:nvSpPr>
          <p:cNvPr name="TextBox 8" id="8"/>
          <p:cNvSpPr txBox="true"/>
          <p:nvPr/>
        </p:nvSpPr>
        <p:spPr>
          <a:xfrm rot="0">
            <a:off x="-1941712" y="363505"/>
            <a:ext cx="6428834" cy="306704"/>
          </a:xfrm>
          <a:prstGeom prst="rect">
            <a:avLst/>
          </a:prstGeom>
        </p:spPr>
        <p:txBody>
          <a:bodyPr anchor="t" rtlCol="false" tIns="0" lIns="0" bIns="0" rIns="0">
            <a:spAutoFit/>
          </a:bodyPr>
          <a:lstStyle/>
          <a:p>
            <a:pPr algn="ctr">
              <a:lnSpc>
                <a:spcPts val="2520"/>
              </a:lnSpc>
              <a:spcBef>
                <a:spcPct val="0"/>
              </a:spcBef>
            </a:pPr>
            <a:r>
              <a:rPr lang="en-US" b="true" sz="1800">
                <a:solidFill>
                  <a:srgbClr val="000000"/>
                </a:solidFill>
                <a:latin typeface="Saira Medium"/>
                <a:ea typeface="Saira Medium"/>
                <a:cs typeface="Saira Medium"/>
                <a:sym typeface="Saira Medium"/>
              </a:rPr>
              <a:t>TRIỂN KHAI</a:t>
            </a:r>
          </a:p>
        </p:txBody>
      </p:sp>
      <p:sp>
        <p:nvSpPr>
          <p:cNvPr name="TextBox 9" id="9"/>
          <p:cNvSpPr txBox="true"/>
          <p:nvPr/>
        </p:nvSpPr>
        <p:spPr>
          <a:xfrm rot="0">
            <a:off x="1028700" y="6513407"/>
            <a:ext cx="17259300" cy="2780030"/>
          </a:xfrm>
          <a:prstGeom prst="rect">
            <a:avLst/>
          </a:prstGeom>
        </p:spPr>
        <p:txBody>
          <a:bodyPr anchor="t" rtlCol="false" tIns="0" lIns="0" bIns="0" rIns="0">
            <a:spAutoFit/>
          </a:bodyPr>
          <a:lstStyle/>
          <a:p>
            <a:pPr algn="l">
              <a:lnSpc>
                <a:spcPts val="3220"/>
              </a:lnSpc>
              <a:spcBef>
                <a:spcPct val="0"/>
              </a:spcBef>
            </a:pPr>
            <a:r>
              <a:rPr lang="en-US" sz="2300">
                <a:solidFill>
                  <a:srgbClr val="000000"/>
                </a:solidFill>
                <a:latin typeface="Saira"/>
                <a:ea typeface="Saira"/>
                <a:cs typeface="Saira"/>
                <a:sym typeface="Saira"/>
              </a:rPr>
              <a:t>- Bảng 2 tóm tắt kết quả tinh chỉnh theo từng tác vụ. Với tác vụ Phân tích cảm xúc (Sentiment Analysis - SA), chúng tôi báo cáo hiệu suất trung bình của các mô hình trên tất cả các tập con của b</a:t>
            </a:r>
            <a:r>
              <a:rPr lang="en-US" sz="2300">
                <a:solidFill>
                  <a:srgbClr val="000000"/>
                </a:solidFill>
                <a:latin typeface="Saira"/>
                <a:ea typeface="Saira"/>
                <a:cs typeface="Saira"/>
                <a:sym typeface="Saira"/>
              </a:rPr>
              <a:t>ộ dữ liệu, thể hiện qua F1-score trung bình.</a:t>
            </a:r>
          </a:p>
          <a:p>
            <a:pPr algn="l">
              <a:lnSpc>
                <a:spcPts val="3220"/>
              </a:lnSpc>
              <a:spcBef>
                <a:spcPct val="0"/>
              </a:spcBef>
            </a:pPr>
          </a:p>
          <a:p>
            <a:pPr algn="l">
              <a:lnSpc>
                <a:spcPts val="3220"/>
              </a:lnSpc>
              <a:spcBef>
                <a:spcPct val="0"/>
              </a:spcBef>
            </a:pPr>
            <a:r>
              <a:rPr lang="en-US" sz="2300">
                <a:solidFill>
                  <a:srgbClr val="000000"/>
                </a:solidFill>
                <a:latin typeface="Saira"/>
                <a:ea typeface="Saira"/>
                <a:cs typeface="Saira"/>
                <a:sym typeface="Saira"/>
              </a:rPr>
              <a:t>- Các chỉ số chi tiết cho từng tập con của SA được trình bày trong Bảng 3. Với Nhận diện thực thể tên (Named Entity Recognition - NER), F1-score cấp độ thực thể được sử dụng, trong khi với Phân loại tiêu đề (Headline Classification - HC) và Trích xuất quan hệ (Relation Extraction - RE), F1-score tiêu chuẩn được báo cáo. Đối với RE, chúng tôi chỉ xét F1-score cho các quan hệ được phát hiện, không tính đến các bộ ba (quan hệ, chủ thể, đối tượng).</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grpSp>
        <p:nvGrpSpPr>
          <p:cNvPr name="Group 2" id="2"/>
          <p:cNvGrpSpPr/>
          <p:nvPr/>
        </p:nvGrpSpPr>
        <p:grpSpPr>
          <a:xfrm rot="5400000">
            <a:off x="11729009" y="-3891229"/>
            <a:ext cx="4888382" cy="8229600"/>
            <a:chOff x="0" y="0"/>
            <a:chExt cx="3771900" cy="6350000"/>
          </a:xfrm>
        </p:grpSpPr>
        <p:sp>
          <p:nvSpPr>
            <p:cNvPr name="Freeform 3" id="3"/>
            <p:cNvSpPr/>
            <p:nvPr/>
          </p:nvSpPr>
          <p:spPr>
            <a:xfrm flipH="false" flipV="false" rot="0">
              <a:off x="0" y="0"/>
              <a:ext cx="3771900" cy="6502400"/>
            </a:xfrm>
            <a:custGeom>
              <a:avLst/>
              <a:gdLst/>
              <a:ahLst/>
              <a:cxnLst/>
              <a:rect r="r" b="b" t="t" l="l"/>
              <a:pathLst>
                <a:path h="6502400" w="3771900">
                  <a:moveTo>
                    <a:pt x="0" y="546100"/>
                  </a:moveTo>
                  <a:lnTo>
                    <a:pt x="0" y="3953510"/>
                  </a:lnTo>
                  <a:cubicBezTo>
                    <a:pt x="0" y="4132580"/>
                    <a:pt x="87630" y="4301490"/>
                    <a:pt x="236220" y="4403090"/>
                  </a:cubicBezTo>
                  <a:lnTo>
                    <a:pt x="2914650" y="6252210"/>
                  </a:lnTo>
                  <a:cubicBezTo>
                    <a:pt x="3276600" y="6502400"/>
                    <a:pt x="3771900" y="6243320"/>
                    <a:pt x="3771900" y="5802630"/>
                  </a:cubicBezTo>
                  <a:lnTo>
                    <a:pt x="3771900" y="546100"/>
                  </a:lnTo>
                  <a:cubicBezTo>
                    <a:pt x="3771900" y="243840"/>
                    <a:pt x="3526790" y="0"/>
                    <a:pt x="3225800" y="0"/>
                  </a:cubicBezTo>
                  <a:lnTo>
                    <a:pt x="546100" y="0"/>
                  </a:lnTo>
                  <a:cubicBezTo>
                    <a:pt x="245110" y="0"/>
                    <a:pt x="0" y="245110"/>
                    <a:pt x="0" y="546100"/>
                  </a:cubicBezTo>
                  <a:close/>
                </a:path>
              </a:pathLst>
            </a:custGeom>
            <a:blipFill>
              <a:blip r:embed="rId2"/>
              <a:stretch>
                <a:fillRect l="-13130" t="0" r="-13130" b="0"/>
              </a:stretch>
            </a:blipFill>
          </p:spPr>
        </p:sp>
      </p:grpSp>
      <p:sp>
        <p:nvSpPr>
          <p:cNvPr name="Freeform 4" id="4"/>
          <p:cNvSpPr/>
          <p:nvPr/>
        </p:nvSpPr>
        <p:spPr>
          <a:xfrm flipH="false" flipV="false" rot="0">
            <a:off x="-986820" y="8887460"/>
            <a:ext cx="1973641" cy="1972204"/>
          </a:xfrm>
          <a:custGeom>
            <a:avLst/>
            <a:gdLst/>
            <a:ahLst/>
            <a:cxnLst/>
            <a:rect r="r" b="b" t="t" l="l"/>
            <a:pathLst>
              <a:path h="1972204" w="1973641">
                <a:moveTo>
                  <a:pt x="0" y="0"/>
                </a:moveTo>
                <a:lnTo>
                  <a:pt x="1973640" y="0"/>
                </a:lnTo>
                <a:lnTo>
                  <a:pt x="1973640" y="1972204"/>
                </a:lnTo>
                <a:lnTo>
                  <a:pt x="0" y="1972204"/>
                </a:lnTo>
                <a:lnTo>
                  <a:pt x="0" y="0"/>
                </a:lnTo>
                <a:close/>
              </a:path>
            </a:pathLst>
          </a:custGeom>
          <a:blipFill>
            <a:blip r:embed="rId3"/>
            <a:stretch>
              <a:fillRect l="0" t="0" r="0" b="0"/>
            </a:stretch>
          </a:blipFill>
        </p:spPr>
      </p:sp>
      <p:sp>
        <p:nvSpPr>
          <p:cNvPr name="AutoShape 5" id="5"/>
          <p:cNvSpPr/>
          <p:nvPr/>
        </p:nvSpPr>
        <p:spPr>
          <a:xfrm>
            <a:off x="-1828230" y="670210"/>
            <a:ext cx="4576175" cy="0"/>
          </a:xfrm>
          <a:prstGeom prst="line">
            <a:avLst/>
          </a:prstGeom>
          <a:ln cap="flat" w="9525">
            <a:solidFill>
              <a:srgbClr val="000000"/>
            </a:solidFill>
            <a:prstDash val="solid"/>
            <a:headEnd type="none" len="sm" w="sm"/>
            <a:tailEnd type="none" len="sm" w="sm"/>
          </a:ln>
        </p:spPr>
      </p:sp>
      <p:sp>
        <p:nvSpPr>
          <p:cNvPr name="Freeform 6" id="6"/>
          <p:cNvSpPr/>
          <p:nvPr/>
        </p:nvSpPr>
        <p:spPr>
          <a:xfrm flipH="false" flipV="false" rot="0">
            <a:off x="2146094" y="3526012"/>
            <a:ext cx="10754366" cy="2646451"/>
          </a:xfrm>
          <a:custGeom>
            <a:avLst/>
            <a:gdLst/>
            <a:ahLst/>
            <a:cxnLst/>
            <a:rect r="r" b="b" t="t" l="l"/>
            <a:pathLst>
              <a:path h="2646451" w="10754366">
                <a:moveTo>
                  <a:pt x="0" y="0"/>
                </a:moveTo>
                <a:lnTo>
                  <a:pt x="10754366" y="0"/>
                </a:lnTo>
                <a:lnTo>
                  <a:pt x="10754366" y="2646451"/>
                </a:lnTo>
                <a:lnTo>
                  <a:pt x="0" y="2646451"/>
                </a:lnTo>
                <a:lnTo>
                  <a:pt x="0" y="0"/>
                </a:lnTo>
                <a:close/>
              </a:path>
            </a:pathLst>
          </a:custGeom>
          <a:blipFill>
            <a:blip r:embed="rId4"/>
            <a:stretch>
              <a:fillRect l="0" t="0" r="0" b="0"/>
            </a:stretch>
          </a:blipFill>
        </p:spPr>
      </p:sp>
      <p:sp>
        <p:nvSpPr>
          <p:cNvPr name="TextBox 7" id="7"/>
          <p:cNvSpPr txBox="true"/>
          <p:nvPr/>
        </p:nvSpPr>
        <p:spPr>
          <a:xfrm rot="0">
            <a:off x="680017" y="1470561"/>
            <a:ext cx="9135132" cy="1676406"/>
          </a:xfrm>
          <a:prstGeom prst="rect">
            <a:avLst/>
          </a:prstGeom>
        </p:spPr>
        <p:txBody>
          <a:bodyPr anchor="t" rtlCol="false" tIns="0" lIns="0" bIns="0" rIns="0">
            <a:spAutoFit/>
          </a:bodyPr>
          <a:lstStyle/>
          <a:p>
            <a:pPr algn="l">
              <a:lnSpc>
                <a:spcPts val="6300"/>
              </a:lnSpc>
            </a:pPr>
            <a:r>
              <a:rPr lang="en-US" sz="7000">
                <a:solidFill>
                  <a:srgbClr val="000000"/>
                </a:solidFill>
                <a:latin typeface="Saira"/>
                <a:ea typeface="Saira"/>
                <a:cs typeface="Saira"/>
                <a:sym typeface="Saira"/>
              </a:rPr>
              <a:t>KẾT QUẢ TINH CHỈNH THEO TÁC VỤ CỤ THỂ</a:t>
            </a:r>
          </a:p>
        </p:txBody>
      </p:sp>
      <p:sp>
        <p:nvSpPr>
          <p:cNvPr name="TextBox 8" id="8"/>
          <p:cNvSpPr txBox="true"/>
          <p:nvPr/>
        </p:nvSpPr>
        <p:spPr>
          <a:xfrm rot="0">
            <a:off x="-1941712" y="363505"/>
            <a:ext cx="6428834" cy="306704"/>
          </a:xfrm>
          <a:prstGeom prst="rect">
            <a:avLst/>
          </a:prstGeom>
        </p:spPr>
        <p:txBody>
          <a:bodyPr anchor="t" rtlCol="false" tIns="0" lIns="0" bIns="0" rIns="0">
            <a:spAutoFit/>
          </a:bodyPr>
          <a:lstStyle/>
          <a:p>
            <a:pPr algn="ctr">
              <a:lnSpc>
                <a:spcPts val="2520"/>
              </a:lnSpc>
              <a:spcBef>
                <a:spcPct val="0"/>
              </a:spcBef>
            </a:pPr>
            <a:r>
              <a:rPr lang="en-US" b="true" sz="1800">
                <a:solidFill>
                  <a:srgbClr val="000000"/>
                </a:solidFill>
                <a:latin typeface="Saira Medium"/>
                <a:ea typeface="Saira Medium"/>
                <a:cs typeface="Saira Medium"/>
                <a:sym typeface="Saira Medium"/>
              </a:rPr>
              <a:t>TRIỂN KHAI</a:t>
            </a:r>
          </a:p>
        </p:txBody>
      </p:sp>
      <p:sp>
        <p:nvSpPr>
          <p:cNvPr name="TextBox 9" id="9"/>
          <p:cNvSpPr txBox="true"/>
          <p:nvPr/>
        </p:nvSpPr>
        <p:spPr>
          <a:xfrm rot="0">
            <a:off x="1360038" y="6505838"/>
            <a:ext cx="5011579"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Saira Bold"/>
                <a:ea typeface="Saira Bold"/>
                <a:cs typeface="Saira Bold"/>
                <a:sym typeface="Saira Bold"/>
              </a:rPr>
              <a:t>Nhận định từ kết quả thực nghiệm</a:t>
            </a:r>
          </a:p>
        </p:txBody>
      </p:sp>
      <p:sp>
        <p:nvSpPr>
          <p:cNvPr name="TextBox 10" id="10"/>
          <p:cNvSpPr txBox="true"/>
          <p:nvPr/>
        </p:nvSpPr>
        <p:spPr>
          <a:xfrm rot="0">
            <a:off x="1384922" y="7078114"/>
            <a:ext cx="16903078" cy="1179830"/>
          </a:xfrm>
          <a:prstGeom prst="rect">
            <a:avLst/>
          </a:prstGeom>
        </p:spPr>
        <p:txBody>
          <a:bodyPr anchor="t" rtlCol="false" tIns="0" lIns="0" bIns="0" rIns="0">
            <a:spAutoFit/>
          </a:bodyPr>
          <a:lstStyle/>
          <a:p>
            <a:pPr algn="l" marL="496571" indent="-248285" lvl="1">
              <a:lnSpc>
                <a:spcPts val="3220"/>
              </a:lnSpc>
              <a:buFont typeface="Arial"/>
              <a:buChar char="•"/>
            </a:pPr>
            <a:r>
              <a:rPr lang="en-US" sz="2300">
                <a:solidFill>
                  <a:srgbClr val="000000"/>
                </a:solidFill>
                <a:latin typeface="Saira"/>
                <a:ea typeface="Saira"/>
                <a:cs typeface="Saira"/>
                <a:sym typeface="Saira"/>
              </a:rPr>
              <a:t>Nổi bật nhất là mô hình Llama2 cho thấy h</a:t>
            </a:r>
            <a:r>
              <a:rPr lang="en-US" sz="2300">
                <a:solidFill>
                  <a:srgbClr val="000000"/>
                </a:solidFill>
                <a:latin typeface="Saira"/>
                <a:ea typeface="Saira"/>
                <a:cs typeface="Saira"/>
                <a:sym typeface="Saira"/>
              </a:rPr>
              <a:t>iệu suất tổng thể vượt trội nhất, được phản ánh qua thứ hạng trung bình là vị trí thứ 2 trên tất cả các tác vụ. </a:t>
            </a:r>
          </a:p>
          <a:p>
            <a:pPr algn="l" marL="496571" indent="-248285" lvl="1">
              <a:lnSpc>
                <a:spcPts val="3220"/>
              </a:lnSpc>
              <a:spcBef>
                <a:spcPct val="0"/>
              </a:spcBef>
              <a:buFont typeface="Arial"/>
              <a:buChar char="•"/>
            </a:pPr>
            <a:r>
              <a:rPr lang="en-US" sz="2300">
                <a:solidFill>
                  <a:srgbClr val="000000"/>
                </a:solidFill>
                <a:latin typeface="Saira"/>
                <a:ea typeface="Saira"/>
                <a:cs typeface="Saira"/>
                <a:sym typeface="Saira"/>
              </a:rPr>
              <a:t>Falcon và Qwen cho thấy tính linh hoạt cao, đạt hiệu suất cân bằng trên nhiều tác vụ. </a:t>
            </a:r>
          </a:p>
        </p:txBody>
      </p:sp>
      <p:sp>
        <p:nvSpPr>
          <p:cNvPr name="TextBox 11" id="11"/>
          <p:cNvSpPr txBox="true"/>
          <p:nvPr/>
        </p:nvSpPr>
        <p:spPr>
          <a:xfrm rot="0">
            <a:off x="1384922" y="8478520"/>
            <a:ext cx="16307117" cy="1179830"/>
          </a:xfrm>
          <a:prstGeom prst="rect">
            <a:avLst/>
          </a:prstGeom>
        </p:spPr>
        <p:txBody>
          <a:bodyPr anchor="t" rtlCol="false" tIns="0" lIns="0" bIns="0" rIns="0">
            <a:spAutoFit/>
          </a:bodyPr>
          <a:lstStyle/>
          <a:p>
            <a:pPr algn="l" marL="496571" indent="-248285" lvl="1">
              <a:lnSpc>
                <a:spcPts val="3220"/>
              </a:lnSpc>
              <a:buFont typeface="Arial"/>
              <a:buChar char="•"/>
            </a:pPr>
            <a:r>
              <a:rPr lang="en-US" sz="2300">
                <a:solidFill>
                  <a:srgbClr val="000000"/>
                </a:solidFill>
                <a:latin typeface="Saira"/>
                <a:ea typeface="Saira"/>
                <a:cs typeface="Saira"/>
                <a:sym typeface="Saira"/>
              </a:rPr>
              <a:t>BLOOM tỏ ra xuất sắc trong các tác vụ trích xuất thông tin như NER và RE, nhưng lại yếu kém rõ rệt trong các tác vụ phân loại như SA và HC. </a:t>
            </a:r>
          </a:p>
          <a:p>
            <a:pPr algn="l" marL="496571" indent="-248285" lvl="1">
              <a:lnSpc>
                <a:spcPts val="3220"/>
              </a:lnSpc>
              <a:buFont typeface="Arial"/>
              <a:buChar char="•"/>
            </a:pPr>
            <a:r>
              <a:rPr lang="en-US" sz="2300">
                <a:solidFill>
                  <a:srgbClr val="000000"/>
                </a:solidFill>
                <a:latin typeface="Saira"/>
                <a:ea typeface="Saira"/>
                <a:cs typeface="Saira"/>
                <a:sym typeface="Saira"/>
              </a:rPr>
              <a:t>Dù MPT có điểm cao nhất trong SA, nhưng lại cho thấy hiệu suất kém trong NER và RE.</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grpSp>
        <p:nvGrpSpPr>
          <p:cNvPr name="Group 2" id="2"/>
          <p:cNvGrpSpPr/>
          <p:nvPr/>
        </p:nvGrpSpPr>
        <p:grpSpPr>
          <a:xfrm rot="5400000">
            <a:off x="12073353" y="-3803523"/>
            <a:ext cx="4631745" cy="7797550"/>
            <a:chOff x="0" y="0"/>
            <a:chExt cx="3771900" cy="6350000"/>
          </a:xfrm>
        </p:grpSpPr>
        <p:sp>
          <p:nvSpPr>
            <p:cNvPr name="Freeform 3" id="3"/>
            <p:cNvSpPr/>
            <p:nvPr/>
          </p:nvSpPr>
          <p:spPr>
            <a:xfrm flipH="false" flipV="false" rot="0">
              <a:off x="0" y="0"/>
              <a:ext cx="3771900" cy="6502400"/>
            </a:xfrm>
            <a:custGeom>
              <a:avLst/>
              <a:gdLst/>
              <a:ahLst/>
              <a:cxnLst/>
              <a:rect r="r" b="b" t="t" l="l"/>
              <a:pathLst>
                <a:path h="6502400" w="3771900">
                  <a:moveTo>
                    <a:pt x="0" y="546100"/>
                  </a:moveTo>
                  <a:lnTo>
                    <a:pt x="0" y="3953510"/>
                  </a:lnTo>
                  <a:cubicBezTo>
                    <a:pt x="0" y="4132580"/>
                    <a:pt x="87630" y="4301490"/>
                    <a:pt x="236220" y="4403090"/>
                  </a:cubicBezTo>
                  <a:lnTo>
                    <a:pt x="2914650" y="6252210"/>
                  </a:lnTo>
                  <a:cubicBezTo>
                    <a:pt x="3276600" y="6502400"/>
                    <a:pt x="3771900" y="6243320"/>
                    <a:pt x="3771900" y="5802630"/>
                  </a:cubicBezTo>
                  <a:lnTo>
                    <a:pt x="3771900" y="546100"/>
                  </a:lnTo>
                  <a:cubicBezTo>
                    <a:pt x="3771900" y="243840"/>
                    <a:pt x="3526790" y="0"/>
                    <a:pt x="3225800" y="0"/>
                  </a:cubicBezTo>
                  <a:lnTo>
                    <a:pt x="546100" y="0"/>
                  </a:lnTo>
                  <a:cubicBezTo>
                    <a:pt x="245110" y="0"/>
                    <a:pt x="0" y="245110"/>
                    <a:pt x="0" y="546100"/>
                  </a:cubicBezTo>
                  <a:close/>
                </a:path>
              </a:pathLst>
            </a:custGeom>
            <a:blipFill>
              <a:blip r:embed="rId2"/>
              <a:stretch>
                <a:fillRect l="-13130" t="0" r="-13130" b="0"/>
              </a:stretch>
            </a:blipFill>
          </p:spPr>
        </p:sp>
      </p:grpSp>
      <p:sp>
        <p:nvSpPr>
          <p:cNvPr name="Freeform 4" id="4"/>
          <p:cNvSpPr/>
          <p:nvPr/>
        </p:nvSpPr>
        <p:spPr>
          <a:xfrm flipH="false" flipV="false" rot="0">
            <a:off x="16816074" y="9064600"/>
            <a:ext cx="1973641" cy="1972204"/>
          </a:xfrm>
          <a:custGeom>
            <a:avLst/>
            <a:gdLst/>
            <a:ahLst/>
            <a:cxnLst/>
            <a:rect r="r" b="b" t="t" l="l"/>
            <a:pathLst>
              <a:path h="1972204" w="1973641">
                <a:moveTo>
                  <a:pt x="0" y="0"/>
                </a:moveTo>
                <a:lnTo>
                  <a:pt x="1973641" y="0"/>
                </a:lnTo>
                <a:lnTo>
                  <a:pt x="1973641" y="1972204"/>
                </a:lnTo>
                <a:lnTo>
                  <a:pt x="0" y="1972204"/>
                </a:lnTo>
                <a:lnTo>
                  <a:pt x="0" y="0"/>
                </a:lnTo>
                <a:close/>
              </a:path>
            </a:pathLst>
          </a:custGeom>
          <a:blipFill>
            <a:blip r:embed="rId3"/>
            <a:stretch>
              <a:fillRect l="0" t="0" r="0" b="0"/>
            </a:stretch>
          </a:blipFill>
        </p:spPr>
      </p:sp>
      <p:sp>
        <p:nvSpPr>
          <p:cNvPr name="AutoShape 5" id="5"/>
          <p:cNvSpPr/>
          <p:nvPr/>
        </p:nvSpPr>
        <p:spPr>
          <a:xfrm>
            <a:off x="-1828230" y="670210"/>
            <a:ext cx="4576175" cy="0"/>
          </a:xfrm>
          <a:prstGeom prst="line">
            <a:avLst/>
          </a:prstGeom>
          <a:ln cap="flat" w="9525">
            <a:solidFill>
              <a:srgbClr val="000000"/>
            </a:solidFill>
            <a:prstDash val="solid"/>
            <a:headEnd type="none" len="sm" w="sm"/>
            <a:tailEnd type="none" len="sm" w="sm"/>
          </a:ln>
        </p:spPr>
      </p:sp>
      <p:sp>
        <p:nvSpPr>
          <p:cNvPr name="Freeform 6" id="6"/>
          <p:cNvSpPr/>
          <p:nvPr/>
        </p:nvSpPr>
        <p:spPr>
          <a:xfrm flipH="false" flipV="false" rot="0">
            <a:off x="777064" y="7029132"/>
            <a:ext cx="7603424" cy="3018841"/>
          </a:xfrm>
          <a:custGeom>
            <a:avLst/>
            <a:gdLst/>
            <a:ahLst/>
            <a:cxnLst/>
            <a:rect r="r" b="b" t="t" l="l"/>
            <a:pathLst>
              <a:path h="3018841" w="7603424">
                <a:moveTo>
                  <a:pt x="0" y="0"/>
                </a:moveTo>
                <a:lnTo>
                  <a:pt x="7603424" y="0"/>
                </a:lnTo>
                <a:lnTo>
                  <a:pt x="7603424" y="3018841"/>
                </a:lnTo>
                <a:lnTo>
                  <a:pt x="0" y="3018841"/>
                </a:lnTo>
                <a:lnTo>
                  <a:pt x="0" y="0"/>
                </a:lnTo>
                <a:close/>
              </a:path>
            </a:pathLst>
          </a:custGeom>
          <a:blipFill>
            <a:blip r:embed="rId4"/>
            <a:stretch>
              <a:fillRect l="0" t="0" r="0" b="0"/>
            </a:stretch>
          </a:blipFill>
        </p:spPr>
      </p:sp>
      <p:sp>
        <p:nvSpPr>
          <p:cNvPr name="Freeform 7" id="7"/>
          <p:cNvSpPr/>
          <p:nvPr/>
        </p:nvSpPr>
        <p:spPr>
          <a:xfrm flipH="false" flipV="false" rot="0">
            <a:off x="868718" y="3284615"/>
            <a:ext cx="7420117" cy="3336719"/>
          </a:xfrm>
          <a:custGeom>
            <a:avLst/>
            <a:gdLst/>
            <a:ahLst/>
            <a:cxnLst/>
            <a:rect r="r" b="b" t="t" l="l"/>
            <a:pathLst>
              <a:path h="3336719" w="7420117">
                <a:moveTo>
                  <a:pt x="0" y="0"/>
                </a:moveTo>
                <a:lnTo>
                  <a:pt x="7420116" y="0"/>
                </a:lnTo>
                <a:lnTo>
                  <a:pt x="7420116" y="3336719"/>
                </a:lnTo>
                <a:lnTo>
                  <a:pt x="0" y="3336719"/>
                </a:lnTo>
                <a:lnTo>
                  <a:pt x="0" y="0"/>
                </a:lnTo>
                <a:close/>
              </a:path>
            </a:pathLst>
          </a:custGeom>
          <a:blipFill>
            <a:blip r:embed="rId5"/>
            <a:stretch>
              <a:fillRect l="0" t="0" r="0" b="0"/>
            </a:stretch>
          </a:blipFill>
        </p:spPr>
      </p:sp>
      <p:sp>
        <p:nvSpPr>
          <p:cNvPr name="TextBox 8" id="8"/>
          <p:cNvSpPr txBox="true"/>
          <p:nvPr/>
        </p:nvSpPr>
        <p:spPr>
          <a:xfrm rot="0">
            <a:off x="680017" y="1470561"/>
            <a:ext cx="9810433" cy="1676406"/>
          </a:xfrm>
          <a:prstGeom prst="rect">
            <a:avLst/>
          </a:prstGeom>
        </p:spPr>
        <p:txBody>
          <a:bodyPr anchor="t" rtlCol="false" tIns="0" lIns="0" bIns="0" rIns="0">
            <a:spAutoFit/>
          </a:bodyPr>
          <a:lstStyle/>
          <a:p>
            <a:pPr algn="l">
              <a:lnSpc>
                <a:spcPts val="6300"/>
              </a:lnSpc>
            </a:pPr>
            <a:r>
              <a:rPr lang="en-US" sz="7000">
                <a:solidFill>
                  <a:srgbClr val="000000"/>
                </a:solidFill>
                <a:latin typeface="Saira"/>
                <a:ea typeface="Saira"/>
                <a:cs typeface="Saira"/>
                <a:sym typeface="Saira"/>
              </a:rPr>
              <a:t>ĐÁNH GIÁ HIỆU SUẤT TINH CHỈNH ĐA TÁC VỤ</a:t>
            </a:r>
          </a:p>
        </p:txBody>
      </p:sp>
      <p:sp>
        <p:nvSpPr>
          <p:cNvPr name="TextBox 9" id="9"/>
          <p:cNvSpPr txBox="true"/>
          <p:nvPr/>
        </p:nvSpPr>
        <p:spPr>
          <a:xfrm rot="0">
            <a:off x="-1941712" y="363505"/>
            <a:ext cx="6428834" cy="306704"/>
          </a:xfrm>
          <a:prstGeom prst="rect">
            <a:avLst/>
          </a:prstGeom>
        </p:spPr>
        <p:txBody>
          <a:bodyPr anchor="t" rtlCol="false" tIns="0" lIns="0" bIns="0" rIns="0">
            <a:spAutoFit/>
          </a:bodyPr>
          <a:lstStyle/>
          <a:p>
            <a:pPr algn="ctr">
              <a:lnSpc>
                <a:spcPts val="2520"/>
              </a:lnSpc>
              <a:spcBef>
                <a:spcPct val="0"/>
              </a:spcBef>
            </a:pPr>
            <a:r>
              <a:rPr lang="en-US" b="true" sz="1800">
                <a:solidFill>
                  <a:srgbClr val="000000"/>
                </a:solidFill>
                <a:latin typeface="Saira Medium"/>
                <a:ea typeface="Saira Medium"/>
                <a:cs typeface="Saira Medium"/>
                <a:sym typeface="Saira Medium"/>
              </a:rPr>
              <a:t>TRIỂN KHAI</a:t>
            </a:r>
          </a:p>
        </p:txBody>
      </p:sp>
      <p:sp>
        <p:nvSpPr>
          <p:cNvPr name="TextBox 10" id="10"/>
          <p:cNvSpPr txBox="true"/>
          <p:nvPr/>
        </p:nvSpPr>
        <p:spPr>
          <a:xfrm rot="0">
            <a:off x="9144000" y="3361767"/>
            <a:ext cx="7798322" cy="2040890"/>
          </a:xfrm>
          <a:prstGeom prst="rect">
            <a:avLst/>
          </a:prstGeom>
        </p:spPr>
        <p:txBody>
          <a:bodyPr anchor="t" rtlCol="false" tIns="0" lIns="0" bIns="0" rIns="0">
            <a:spAutoFit/>
          </a:bodyPr>
          <a:lstStyle/>
          <a:p>
            <a:pPr algn="ctr">
              <a:lnSpc>
                <a:spcPts val="4059"/>
              </a:lnSpc>
              <a:spcBef>
                <a:spcPct val="0"/>
              </a:spcBef>
            </a:pPr>
            <a:r>
              <a:rPr lang="en-US" sz="2899">
                <a:solidFill>
                  <a:srgbClr val="000000"/>
                </a:solidFill>
                <a:latin typeface="Saira"/>
                <a:ea typeface="Saira"/>
                <a:cs typeface="Saira"/>
                <a:sym typeface="Saira"/>
              </a:rPr>
              <a:t>Phần này trình bày đánh g</a:t>
            </a:r>
            <a:r>
              <a:rPr lang="en-US" sz="2899">
                <a:solidFill>
                  <a:srgbClr val="000000"/>
                </a:solidFill>
                <a:latin typeface="Saira"/>
                <a:ea typeface="Saira"/>
                <a:cs typeface="Saira"/>
                <a:sym typeface="Saira"/>
              </a:rPr>
              <a:t>iá hiệu suất của các mô hình LLM sau khi được tinh chỉnh đa tác vụ, đồng thời so sánh với các mô hình chỉ được tinh chỉnh theo từng tác vụ</a:t>
            </a:r>
          </a:p>
        </p:txBody>
      </p:sp>
      <p:sp>
        <p:nvSpPr>
          <p:cNvPr name="TextBox 11" id="11"/>
          <p:cNvSpPr txBox="true"/>
          <p:nvPr/>
        </p:nvSpPr>
        <p:spPr>
          <a:xfrm rot="0">
            <a:off x="4348772" y="3112212"/>
            <a:ext cx="138351" cy="306704"/>
          </a:xfrm>
          <a:prstGeom prst="rect">
            <a:avLst/>
          </a:prstGeom>
        </p:spPr>
        <p:txBody>
          <a:bodyPr anchor="t" rtlCol="false" tIns="0" lIns="0" bIns="0" rIns="0">
            <a:spAutoFit/>
          </a:bodyPr>
          <a:lstStyle/>
          <a:p>
            <a:pPr algn="ctr">
              <a:lnSpc>
                <a:spcPts val="2520"/>
              </a:lnSpc>
              <a:spcBef>
                <a:spcPct val="0"/>
              </a:spcBef>
            </a:pPr>
            <a:r>
              <a:rPr lang="en-US" b="true" sz="1800">
                <a:solidFill>
                  <a:srgbClr val="000000"/>
                </a:solidFill>
                <a:latin typeface="Saira Medium"/>
                <a:ea typeface="Saira Medium"/>
                <a:cs typeface="Saira Medium"/>
                <a:sym typeface="Saira Medium"/>
              </a:rPr>
              <a:t>3</a:t>
            </a:r>
          </a:p>
        </p:txBody>
      </p:sp>
      <p:sp>
        <p:nvSpPr>
          <p:cNvPr name="TextBox 12" id="12"/>
          <p:cNvSpPr txBox="true"/>
          <p:nvPr/>
        </p:nvSpPr>
        <p:spPr>
          <a:xfrm rot="0">
            <a:off x="8197181" y="6292130"/>
            <a:ext cx="7798322" cy="306704"/>
          </a:xfrm>
          <a:prstGeom prst="rect">
            <a:avLst/>
          </a:prstGeom>
        </p:spPr>
        <p:txBody>
          <a:bodyPr anchor="t" rtlCol="false" tIns="0" lIns="0" bIns="0" rIns="0">
            <a:spAutoFit/>
          </a:bodyPr>
          <a:lstStyle/>
          <a:p>
            <a:pPr algn="ctr">
              <a:lnSpc>
                <a:spcPts val="2520"/>
              </a:lnSpc>
              <a:spcBef>
                <a:spcPct val="0"/>
              </a:spcBef>
            </a:pPr>
            <a:r>
              <a:rPr lang="en-US" b="true" sz="1800">
                <a:solidFill>
                  <a:srgbClr val="000000"/>
                </a:solidFill>
                <a:latin typeface="Saira Medium"/>
                <a:ea typeface="Saira Medium"/>
                <a:cs typeface="Saira Medium"/>
                <a:sym typeface="Saira Medium"/>
              </a:rPr>
              <a:t>BẢ</a:t>
            </a:r>
            <a:r>
              <a:rPr lang="en-US" b="true" sz="1800">
                <a:solidFill>
                  <a:srgbClr val="000000"/>
                </a:solidFill>
                <a:latin typeface="Saira Medium"/>
                <a:ea typeface="Saira Medium"/>
                <a:cs typeface="Saira Medium"/>
                <a:sym typeface="Saira Medium"/>
              </a:rPr>
              <a:t>NG 3 TRÌNH BÀY KẾT QUẢ TRÊN TÁC VỤ SA VÀ CÁC TẬP CON</a:t>
            </a:r>
          </a:p>
        </p:txBody>
      </p:sp>
      <p:sp>
        <p:nvSpPr>
          <p:cNvPr name="TextBox 13" id="13"/>
          <p:cNvSpPr txBox="true"/>
          <p:nvPr/>
        </p:nvSpPr>
        <p:spPr>
          <a:xfrm rot="0">
            <a:off x="8760031" y="9743998"/>
            <a:ext cx="6672620" cy="306704"/>
          </a:xfrm>
          <a:prstGeom prst="rect">
            <a:avLst/>
          </a:prstGeom>
        </p:spPr>
        <p:txBody>
          <a:bodyPr anchor="t" rtlCol="false" tIns="0" lIns="0" bIns="0" rIns="0">
            <a:spAutoFit/>
          </a:bodyPr>
          <a:lstStyle/>
          <a:p>
            <a:pPr algn="ctr">
              <a:lnSpc>
                <a:spcPts val="2520"/>
              </a:lnSpc>
              <a:spcBef>
                <a:spcPct val="0"/>
              </a:spcBef>
            </a:pPr>
            <a:r>
              <a:rPr lang="en-US" b="true" sz="1800">
                <a:solidFill>
                  <a:srgbClr val="000000"/>
                </a:solidFill>
                <a:latin typeface="Saira Medium"/>
                <a:ea typeface="Saira Medium"/>
                <a:cs typeface="Saira Medium"/>
                <a:sym typeface="Saira Medium"/>
              </a:rPr>
              <a:t>BẢ</a:t>
            </a:r>
            <a:r>
              <a:rPr lang="en-US" b="true" sz="1800">
                <a:solidFill>
                  <a:srgbClr val="000000"/>
                </a:solidFill>
                <a:latin typeface="Saira Medium"/>
                <a:ea typeface="Saira Medium"/>
                <a:cs typeface="Saira Medium"/>
                <a:sym typeface="Saira Medium"/>
              </a:rPr>
              <a:t>NG 4 TRÌNH BÀY KẾT QUẢ TRÊN CÁC TÁC VỤ NER, HC VÀ RE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true" flipV="false" rot="0">
            <a:off x="17137297" y="9876126"/>
            <a:ext cx="244005" cy="189437"/>
          </a:xfrm>
          <a:custGeom>
            <a:avLst/>
            <a:gdLst/>
            <a:ahLst/>
            <a:cxnLst/>
            <a:rect r="r" b="b" t="t" l="l"/>
            <a:pathLst>
              <a:path h="189437" w="244005">
                <a:moveTo>
                  <a:pt x="244006" y="0"/>
                </a:moveTo>
                <a:lnTo>
                  <a:pt x="0" y="0"/>
                </a:lnTo>
                <a:lnTo>
                  <a:pt x="0" y="189436"/>
                </a:lnTo>
                <a:lnTo>
                  <a:pt x="244006" y="189436"/>
                </a:lnTo>
                <a:lnTo>
                  <a:pt x="24400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850330"/>
            <a:ext cx="11740124" cy="1606549"/>
          </a:xfrm>
          <a:prstGeom prst="rect">
            <a:avLst/>
          </a:prstGeom>
        </p:spPr>
        <p:txBody>
          <a:bodyPr anchor="t" rtlCol="false" tIns="0" lIns="0" bIns="0" rIns="0">
            <a:spAutoFit/>
          </a:bodyPr>
          <a:lstStyle/>
          <a:p>
            <a:pPr algn="l">
              <a:lnSpc>
                <a:spcPts val="11200"/>
              </a:lnSpc>
              <a:spcBef>
                <a:spcPct val="0"/>
              </a:spcBef>
            </a:pPr>
            <a:r>
              <a:rPr lang="en-US" sz="8000">
                <a:solidFill>
                  <a:srgbClr val="000000"/>
                </a:solidFill>
                <a:latin typeface="Agrandir Grand"/>
                <a:ea typeface="Agrandir Grand"/>
                <a:cs typeface="Agrandir Grand"/>
                <a:sym typeface="Agrandir Grand"/>
              </a:rPr>
              <a:t>ABTRACT</a:t>
            </a:r>
          </a:p>
        </p:txBody>
      </p:sp>
      <p:grpSp>
        <p:nvGrpSpPr>
          <p:cNvPr name="Group 4" id="4"/>
          <p:cNvGrpSpPr/>
          <p:nvPr/>
        </p:nvGrpSpPr>
        <p:grpSpPr>
          <a:xfrm rot="0">
            <a:off x="11866129" y="-571317"/>
            <a:ext cx="6421871" cy="3854407"/>
            <a:chOff x="0" y="0"/>
            <a:chExt cx="6350000" cy="3811270"/>
          </a:xfrm>
        </p:grpSpPr>
        <p:sp>
          <p:nvSpPr>
            <p:cNvPr name="Freeform 5" id="5"/>
            <p:cNvSpPr/>
            <p:nvPr/>
          </p:nvSpPr>
          <p:spPr>
            <a:xfrm flipH="false" flipV="false" rot="0">
              <a:off x="0" y="0"/>
              <a:ext cx="6350000" cy="3811270"/>
            </a:xfrm>
            <a:custGeom>
              <a:avLst/>
              <a:gdLst/>
              <a:ahLst/>
              <a:cxnLst/>
              <a:rect r="r" b="b" t="t" l="l"/>
              <a:pathLst>
                <a:path h="3811270" w="6350000">
                  <a:moveTo>
                    <a:pt x="1648460" y="0"/>
                  </a:moveTo>
                  <a:lnTo>
                    <a:pt x="5812790" y="0"/>
                  </a:lnTo>
                  <a:cubicBezTo>
                    <a:pt x="6109970" y="0"/>
                    <a:pt x="6350000" y="240030"/>
                    <a:pt x="6350000" y="537210"/>
                  </a:cubicBezTo>
                  <a:lnTo>
                    <a:pt x="6350000" y="2466340"/>
                  </a:lnTo>
                  <a:cubicBezTo>
                    <a:pt x="6350000" y="2763520"/>
                    <a:pt x="6109970" y="3003550"/>
                    <a:pt x="5812790" y="3003550"/>
                  </a:cubicBezTo>
                  <a:lnTo>
                    <a:pt x="4751070" y="3003550"/>
                  </a:lnTo>
                  <a:cubicBezTo>
                    <a:pt x="4587240" y="3003550"/>
                    <a:pt x="4431030" y="3078480"/>
                    <a:pt x="4329430" y="3208020"/>
                  </a:cubicBezTo>
                  <a:lnTo>
                    <a:pt x="4013200" y="3606800"/>
                  </a:lnTo>
                  <a:cubicBezTo>
                    <a:pt x="3911600" y="3735070"/>
                    <a:pt x="3756660" y="3811270"/>
                    <a:pt x="3591560" y="3811270"/>
                  </a:cubicBezTo>
                  <a:lnTo>
                    <a:pt x="537210" y="3811270"/>
                  </a:lnTo>
                  <a:cubicBezTo>
                    <a:pt x="240030" y="3811270"/>
                    <a:pt x="0" y="3571240"/>
                    <a:pt x="0" y="3274060"/>
                  </a:cubicBezTo>
                  <a:lnTo>
                    <a:pt x="0" y="1375410"/>
                  </a:lnTo>
                  <a:cubicBezTo>
                    <a:pt x="0" y="1206500"/>
                    <a:pt x="78740" y="1047750"/>
                    <a:pt x="213360" y="946150"/>
                  </a:cubicBezTo>
                  <a:lnTo>
                    <a:pt x="1324610" y="107950"/>
                  </a:lnTo>
                  <a:cubicBezTo>
                    <a:pt x="1417320" y="38100"/>
                    <a:pt x="1531620" y="0"/>
                    <a:pt x="1648460" y="0"/>
                  </a:cubicBezTo>
                  <a:close/>
                </a:path>
              </a:pathLst>
            </a:custGeom>
            <a:blipFill>
              <a:blip r:embed="rId4"/>
              <a:stretch>
                <a:fillRect l="0" t="-16360" r="0" b="-8597"/>
              </a:stretch>
            </a:blipFill>
          </p:spPr>
        </p:sp>
      </p:grpSp>
      <p:sp>
        <p:nvSpPr>
          <p:cNvPr name="AutoShape 6" id="6"/>
          <p:cNvSpPr/>
          <p:nvPr/>
        </p:nvSpPr>
        <p:spPr>
          <a:xfrm flipV="true">
            <a:off x="1316230" y="2452117"/>
            <a:ext cx="16230600" cy="0"/>
          </a:xfrm>
          <a:prstGeom prst="line">
            <a:avLst/>
          </a:prstGeom>
          <a:ln cap="flat" w="9525">
            <a:solidFill>
              <a:srgbClr val="000000"/>
            </a:solidFill>
            <a:prstDash val="solid"/>
            <a:headEnd type="none" len="sm" w="sm"/>
            <a:tailEnd type="none" len="sm" w="sm"/>
          </a:ln>
        </p:spPr>
      </p:sp>
      <p:sp>
        <p:nvSpPr>
          <p:cNvPr name="Freeform 7" id="7"/>
          <p:cNvSpPr/>
          <p:nvPr/>
        </p:nvSpPr>
        <p:spPr>
          <a:xfrm flipH="false" flipV="false" rot="0">
            <a:off x="1072225" y="2651896"/>
            <a:ext cx="2446839" cy="292865"/>
          </a:xfrm>
          <a:custGeom>
            <a:avLst/>
            <a:gdLst/>
            <a:ahLst/>
            <a:cxnLst/>
            <a:rect r="r" b="b" t="t" l="l"/>
            <a:pathLst>
              <a:path h="292865" w="2446839">
                <a:moveTo>
                  <a:pt x="0" y="0"/>
                </a:moveTo>
                <a:lnTo>
                  <a:pt x="2446839" y="0"/>
                </a:lnTo>
                <a:lnTo>
                  <a:pt x="2446839" y="292865"/>
                </a:lnTo>
                <a:lnTo>
                  <a:pt x="0" y="2928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true" flipV="false" rot="0">
            <a:off x="14934463" y="9455925"/>
            <a:ext cx="2446839" cy="292865"/>
          </a:xfrm>
          <a:custGeom>
            <a:avLst/>
            <a:gdLst/>
            <a:ahLst/>
            <a:cxnLst/>
            <a:rect r="r" b="b" t="t" l="l"/>
            <a:pathLst>
              <a:path h="292865" w="2446839">
                <a:moveTo>
                  <a:pt x="2446840" y="0"/>
                </a:moveTo>
                <a:lnTo>
                  <a:pt x="0" y="0"/>
                </a:lnTo>
                <a:lnTo>
                  <a:pt x="0" y="292865"/>
                </a:lnTo>
                <a:lnTo>
                  <a:pt x="2446840" y="292865"/>
                </a:lnTo>
                <a:lnTo>
                  <a:pt x="244684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true" rot="0">
            <a:off x="1028700" y="3093653"/>
            <a:ext cx="244005" cy="189437"/>
          </a:xfrm>
          <a:custGeom>
            <a:avLst/>
            <a:gdLst/>
            <a:ahLst/>
            <a:cxnLst/>
            <a:rect r="r" b="b" t="t" l="l"/>
            <a:pathLst>
              <a:path h="189437" w="244005">
                <a:moveTo>
                  <a:pt x="0" y="189437"/>
                </a:moveTo>
                <a:lnTo>
                  <a:pt x="244005" y="189437"/>
                </a:lnTo>
                <a:lnTo>
                  <a:pt x="244005" y="0"/>
                </a:lnTo>
                <a:lnTo>
                  <a:pt x="0" y="0"/>
                </a:lnTo>
                <a:lnTo>
                  <a:pt x="0" y="18943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122345" y="3435490"/>
            <a:ext cx="16043310" cy="5344160"/>
          </a:xfrm>
          <a:prstGeom prst="rect">
            <a:avLst/>
          </a:prstGeom>
        </p:spPr>
        <p:txBody>
          <a:bodyPr anchor="t" rtlCol="false" tIns="0" lIns="0" bIns="0" rIns="0">
            <a:spAutoFit/>
          </a:bodyPr>
          <a:lstStyle/>
          <a:p>
            <a:pPr algn="just">
              <a:lnSpc>
                <a:spcPts val="3834"/>
              </a:lnSpc>
            </a:pPr>
            <a:r>
              <a:rPr lang="en-US" sz="2949">
                <a:solidFill>
                  <a:srgbClr val="000000"/>
                </a:solidFill>
                <a:latin typeface="Saira"/>
                <a:ea typeface="Saira"/>
                <a:cs typeface="Saira"/>
                <a:sym typeface="Saira"/>
              </a:rPr>
              <a:t>Lĩnh vực Xử lý ngôn ngữ tự nhiên (NLP) đang mở rộng nhanh chóng, tiềm năng của các mô hình dựa trên GPT cho lĩnh vực tài chính ngày càng trở nên rõ ràng. Tuy nhiên, việc tích hợp các mô hình này với các bộ dữ liệu tài chính đặt ra những thách thức. Dự án này giới thiệu giới thiệu một phương pháp Instruction Tuning dành cho các mô hình ngôn ngữ lớn (LLMs) mã nguồn mở, được tối ưu hóa cho các tác vụ tài chính. Phương pháp này tận dụng tính tương thích của các mô hình mã nguồn mở, đảm bảo tích hợp minh bạch và hiệu quả. Quá trình đánh giá bao gồm ba giai đoạn:</a:t>
            </a:r>
          </a:p>
          <a:p>
            <a:pPr algn="just" marL="636904" indent="-318452" lvl="1">
              <a:lnSpc>
                <a:spcPts val="3834"/>
              </a:lnSpc>
              <a:buFont typeface="Arial"/>
              <a:buChar char="•"/>
            </a:pPr>
            <a:r>
              <a:rPr lang="en-US" sz="2949">
                <a:solidFill>
                  <a:srgbClr val="000000"/>
                </a:solidFill>
                <a:latin typeface="Saira"/>
                <a:ea typeface="Saira"/>
                <a:cs typeface="Saira"/>
                <a:sym typeface="Saira"/>
              </a:rPr>
              <a:t>Đánh giá kỹ năng cơ bản qua các tác vụ như Nhận diện thực thể và Phân tích cảm xúc.</a:t>
            </a:r>
          </a:p>
          <a:p>
            <a:pPr algn="just" marL="636904" indent="-318452" lvl="1">
              <a:lnSpc>
                <a:spcPts val="3834"/>
              </a:lnSpc>
              <a:buFont typeface="Arial"/>
              <a:buChar char="•"/>
            </a:pPr>
            <a:r>
              <a:rPr lang="en-US" sz="2949">
                <a:solidFill>
                  <a:srgbClr val="000000"/>
                </a:solidFill>
                <a:latin typeface="Saira"/>
                <a:ea typeface="Saira"/>
                <a:cs typeface="Saira"/>
                <a:sym typeface="Saira"/>
              </a:rPr>
              <a:t>Kiểm tra khả năng đa nhiệm bằng cách kết hợp các hướng dẫn tinh chỉnh.</a:t>
            </a:r>
          </a:p>
          <a:p>
            <a:pPr algn="just" marL="636904" indent="-318452" lvl="1">
              <a:lnSpc>
                <a:spcPts val="3834"/>
              </a:lnSpc>
              <a:buFont typeface="Arial"/>
              <a:buChar char="•"/>
            </a:pPr>
            <a:r>
              <a:rPr lang="en-US" sz="2949">
                <a:solidFill>
                  <a:srgbClr val="000000"/>
                </a:solidFill>
                <a:latin typeface="Saira"/>
                <a:ea typeface="Saira"/>
                <a:cs typeface="Saira"/>
                <a:sym typeface="Saira"/>
              </a:rPr>
              <a:t>Khám phá khả năng zero-shot với các tác vụ và dữ liệu mới.</a:t>
            </a:r>
          </a:p>
          <a:p>
            <a:pPr algn="just">
              <a:lnSpc>
                <a:spcPts val="3834"/>
              </a:lnSpc>
            </a:pPr>
          </a:p>
        </p:txBody>
      </p:sp>
      <p:sp>
        <p:nvSpPr>
          <p:cNvPr name="AutoShape 11" id="11"/>
          <p:cNvSpPr/>
          <p:nvPr/>
        </p:nvSpPr>
        <p:spPr>
          <a:xfrm>
            <a:off x="-1828230" y="670210"/>
            <a:ext cx="4576175" cy="0"/>
          </a:xfrm>
          <a:prstGeom prst="line">
            <a:avLst/>
          </a:prstGeom>
          <a:ln cap="flat" w="9525">
            <a:solidFill>
              <a:srgbClr val="000000"/>
            </a:solidFill>
            <a:prstDash val="solid"/>
            <a:headEnd type="none" len="sm" w="sm"/>
            <a:tailEnd type="none" len="sm" w="sm"/>
          </a:ln>
        </p:spPr>
      </p:sp>
      <p:sp>
        <p:nvSpPr>
          <p:cNvPr name="TextBox 12" id="12"/>
          <p:cNvSpPr txBox="true"/>
          <p:nvPr/>
        </p:nvSpPr>
        <p:spPr>
          <a:xfrm rot="0">
            <a:off x="-1941712" y="363505"/>
            <a:ext cx="6428834" cy="306704"/>
          </a:xfrm>
          <a:prstGeom prst="rect">
            <a:avLst/>
          </a:prstGeom>
        </p:spPr>
        <p:txBody>
          <a:bodyPr anchor="t" rtlCol="false" tIns="0" lIns="0" bIns="0" rIns="0">
            <a:spAutoFit/>
          </a:bodyPr>
          <a:lstStyle/>
          <a:p>
            <a:pPr algn="ctr">
              <a:lnSpc>
                <a:spcPts val="2520"/>
              </a:lnSpc>
              <a:spcBef>
                <a:spcPct val="0"/>
              </a:spcBef>
            </a:pPr>
            <a:r>
              <a:rPr lang="en-US" b="true" sz="1800">
                <a:solidFill>
                  <a:srgbClr val="000000"/>
                </a:solidFill>
                <a:latin typeface="Saira Medium"/>
                <a:ea typeface="Saira Medium"/>
                <a:cs typeface="Saira Medium"/>
                <a:sym typeface="Saira Medium"/>
              </a:rPr>
              <a:t>GIỚI THIỆU</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grpSp>
        <p:nvGrpSpPr>
          <p:cNvPr name="Group 2" id="2"/>
          <p:cNvGrpSpPr/>
          <p:nvPr/>
        </p:nvGrpSpPr>
        <p:grpSpPr>
          <a:xfrm rot="5400000">
            <a:off x="12073353" y="-3803523"/>
            <a:ext cx="4631745" cy="7797550"/>
            <a:chOff x="0" y="0"/>
            <a:chExt cx="3771900" cy="6350000"/>
          </a:xfrm>
        </p:grpSpPr>
        <p:sp>
          <p:nvSpPr>
            <p:cNvPr name="Freeform 3" id="3"/>
            <p:cNvSpPr/>
            <p:nvPr/>
          </p:nvSpPr>
          <p:spPr>
            <a:xfrm flipH="false" flipV="false" rot="0">
              <a:off x="0" y="0"/>
              <a:ext cx="3771900" cy="6502400"/>
            </a:xfrm>
            <a:custGeom>
              <a:avLst/>
              <a:gdLst/>
              <a:ahLst/>
              <a:cxnLst/>
              <a:rect r="r" b="b" t="t" l="l"/>
              <a:pathLst>
                <a:path h="6502400" w="3771900">
                  <a:moveTo>
                    <a:pt x="0" y="546100"/>
                  </a:moveTo>
                  <a:lnTo>
                    <a:pt x="0" y="3953510"/>
                  </a:lnTo>
                  <a:cubicBezTo>
                    <a:pt x="0" y="4132580"/>
                    <a:pt x="87630" y="4301490"/>
                    <a:pt x="236220" y="4403090"/>
                  </a:cubicBezTo>
                  <a:lnTo>
                    <a:pt x="2914650" y="6252210"/>
                  </a:lnTo>
                  <a:cubicBezTo>
                    <a:pt x="3276600" y="6502400"/>
                    <a:pt x="3771900" y="6243320"/>
                    <a:pt x="3771900" y="5802630"/>
                  </a:cubicBezTo>
                  <a:lnTo>
                    <a:pt x="3771900" y="546100"/>
                  </a:lnTo>
                  <a:cubicBezTo>
                    <a:pt x="3771900" y="243840"/>
                    <a:pt x="3526790" y="0"/>
                    <a:pt x="3225800" y="0"/>
                  </a:cubicBezTo>
                  <a:lnTo>
                    <a:pt x="546100" y="0"/>
                  </a:lnTo>
                  <a:cubicBezTo>
                    <a:pt x="245110" y="0"/>
                    <a:pt x="0" y="245110"/>
                    <a:pt x="0" y="546100"/>
                  </a:cubicBezTo>
                  <a:close/>
                </a:path>
              </a:pathLst>
            </a:custGeom>
            <a:blipFill>
              <a:blip r:embed="rId2"/>
              <a:stretch>
                <a:fillRect l="-13130" t="0" r="-13130" b="0"/>
              </a:stretch>
            </a:blipFill>
          </p:spPr>
        </p:sp>
      </p:grpSp>
      <p:sp>
        <p:nvSpPr>
          <p:cNvPr name="Freeform 4" id="4"/>
          <p:cNvSpPr/>
          <p:nvPr/>
        </p:nvSpPr>
        <p:spPr>
          <a:xfrm flipH="false" flipV="false" rot="0">
            <a:off x="16816074" y="9064600"/>
            <a:ext cx="1973641" cy="1972204"/>
          </a:xfrm>
          <a:custGeom>
            <a:avLst/>
            <a:gdLst/>
            <a:ahLst/>
            <a:cxnLst/>
            <a:rect r="r" b="b" t="t" l="l"/>
            <a:pathLst>
              <a:path h="1972204" w="1973641">
                <a:moveTo>
                  <a:pt x="0" y="0"/>
                </a:moveTo>
                <a:lnTo>
                  <a:pt x="1973641" y="0"/>
                </a:lnTo>
                <a:lnTo>
                  <a:pt x="1973641" y="1972204"/>
                </a:lnTo>
                <a:lnTo>
                  <a:pt x="0" y="1972204"/>
                </a:lnTo>
                <a:lnTo>
                  <a:pt x="0" y="0"/>
                </a:lnTo>
                <a:close/>
              </a:path>
            </a:pathLst>
          </a:custGeom>
          <a:blipFill>
            <a:blip r:embed="rId3"/>
            <a:stretch>
              <a:fillRect l="0" t="0" r="0" b="0"/>
            </a:stretch>
          </a:blipFill>
        </p:spPr>
      </p:sp>
      <p:sp>
        <p:nvSpPr>
          <p:cNvPr name="AutoShape 5" id="5"/>
          <p:cNvSpPr/>
          <p:nvPr/>
        </p:nvSpPr>
        <p:spPr>
          <a:xfrm>
            <a:off x="-1828230" y="670210"/>
            <a:ext cx="4576175" cy="0"/>
          </a:xfrm>
          <a:prstGeom prst="line">
            <a:avLst/>
          </a:prstGeom>
          <a:ln cap="flat" w="9525">
            <a:solidFill>
              <a:srgbClr val="000000"/>
            </a:solidFill>
            <a:prstDash val="solid"/>
            <a:headEnd type="none" len="sm" w="sm"/>
            <a:tailEnd type="none" len="sm" w="sm"/>
          </a:ln>
        </p:spPr>
      </p:sp>
      <p:sp>
        <p:nvSpPr>
          <p:cNvPr name="Freeform 6" id="6"/>
          <p:cNvSpPr/>
          <p:nvPr/>
        </p:nvSpPr>
        <p:spPr>
          <a:xfrm flipH="false" flipV="false" rot="0">
            <a:off x="26645" y="3943892"/>
            <a:ext cx="8920955" cy="4011624"/>
          </a:xfrm>
          <a:custGeom>
            <a:avLst/>
            <a:gdLst/>
            <a:ahLst/>
            <a:cxnLst/>
            <a:rect r="r" b="b" t="t" l="l"/>
            <a:pathLst>
              <a:path h="4011624" w="8920955">
                <a:moveTo>
                  <a:pt x="0" y="0"/>
                </a:moveTo>
                <a:lnTo>
                  <a:pt x="8920955" y="0"/>
                </a:lnTo>
                <a:lnTo>
                  <a:pt x="8920955" y="4011625"/>
                </a:lnTo>
                <a:lnTo>
                  <a:pt x="0" y="4011625"/>
                </a:lnTo>
                <a:lnTo>
                  <a:pt x="0" y="0"/>
                </a:lnTo>
                <a:close/>
              </a:path>
            </a:pathLst>
          </a:custGeom>
          <a:blipFill>
            <a:blip r:embed="rId4"/>
            <a:stretch>
              <a:fillRect l="0" t="0" r="0" b="0"/>
            </a:stretch>
          </a:blipFill>
        </p:spPr>
      </p:sp>
      <p:sp>
        <p:nvSpPr>
          <p:cNvPr name="TextBox 7" id="7"/>
          <p:cNvSpPr txBox="true"/>
          <p:nvPr/>
        </p:nvSpPr>
        <p:spPr>
          <a:xfrm rot="0">
            <a:off x="680017" y="1470561"/>
            <a:ext cx="9810433" cy="1676406"/>
          </a:xfrm>
          <a:prstGeom prst="rect">
            <a:avLst/>
          </a:prstGeom>
        </p:spPr>
        <p:txBody>
          <a:bodyPr anchor="t" rtlCol="false" tIns="0" lIns="0" bIns="0" rIns="0">
            <a:spAutoFit/>
          </a:bodyPr>
          <a:lstStyle/>
          <a:p>
            <a:pPr algn="l">
              <a:lnSpc>
                <a:spcPts val="6300"/>
              </a:lnSpc>
            </a:pPr>
            <a:r>
              <a:rPr lang="en-US" sz="7000">
                <a:solidFill>
                  <a:srgbClr val="000000"/>
                </a:solidFill>
                <a:latin typeface="Saira"/>
                <a:ea typeface="Saira"/>
                <a:cs typeface="Saira"/>
                <a:sym typeface="Saira"/>
              </a:rPr>
              <a:t>ĐÁNH GIÁ HIỆU SUẤT TINH CHỈNH ĐA TÁC VỤ</a:t>
            </a:r>
          </a:p>
        </p:txBody>
      </p:sp>
      <p:sp>
        <p:nvSpPr>
          <p:cNvPr name="TextBox 8" id="8"/>
          <p:cNvSpPr txBox="true"/>
          <p:nvPr/>
        </p:nvSpPr>
        <p:spPr>
          <a:xfrm rot="0">
            <a:off x="-1941712" y="363505"/>
            <a:ext cx="6428834" cy="306704"/>
          </a:xfrm>
          <a:prstGeom prst="rect">
            <a:avLst/>
          </a:prstGeom>
        </p:spPr>
        <p:txBody>
          <a:bodyPr anchor="t" rtlCol="false" tIns="0" lIns="0" bIns="0" rIns="0">
            <a:spAutoFit/>
          </a:bodyPr>
          <a:lstStyle/>
          <a:p>
            <a:pPr algn="ctr">
              <a:lnSpc>
                <a:spcPts val="2520"/>
              </a:lnSpc>
              <a:spcBef>
                <a:spcPct val="0"/>
              </a:spcBef>
            </a:pPr>
            <a:r>
              <a:rPr lang="en-US" b="true" sz="1800">
                <a:solidFill>
                  <a:srgbClr val="000000"/>
                </a:solidFill>
                <a:latin typeface="Saira Medium"/>
                <a:ea typeface="Saira Medium"/>
                <a:cs typeface="Saira Medium"/>
                <a:sym typeface="Saira Medium"/>
              </a:rPr>
              <a:t>TRIỂN KHAI</a:t>
            </a:r>
          </a:p>
        </p:txBody>
      </p:sp>
      <p:sp>
        <p:nvSpPr>
          <p:cNvPr name="TextBox 9" id="9"/>
          <p:cNvSpPr txBox="true"/>
          <p:nvPr/>
        </p:nvSpPr>
        <p:spPr>
          <a:xfrm rot="0">
            <a:off x="9321558" y="3708942"/>
            <a:ext cx="5358884"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Saira Bold"/>
                <a:ea typeface="Saira Bold"/>
                <a:cs typeface="Saira Bold"/>
                <a:sym typeface="Saira Bold"/>
              </a:rPr>
              <a:t>H</a:t>
            </a:r>
            <a:r>
              <a:rPr lang="en-US" b="true" sz="2499">
                <a:solidFill>
                  <a:srgbClr val="000000"/>
                </a:solidFill>
                <a:latin typeface="Saira Bold"/>
                <a:ea typeface="Saira Bold"/>
                <a:cs typeface="Saira Bold"/>
                <a:sym typeface="Saira Bold"/>
              </a:rPr>
              <a:t>iệu suất trong các tác vụ phân loại:</a:t>
            </a:r>
          </a:p>
        </p:txBody>
      </p:sp>
      <p:sp>
        <p:nvSpPr>
          <p:cNvPr name="TextBox 10" id="10"/>
          <p:cNvSpPr txBox="true"/>
          <p:nvPr/>
        </p:nvSpPr>
        <p:spPr>
          <a:xfrm rot="0">
            <a:off x="9639460" y="4588769"/>
            <a:ext cx="8307278" cy="4380230"/>
          </a:xfrm>
          <a:prstGeom prst="rect">
            <a:avLst/>
          </a:prstGeom>
        </p:spPr>
        <p:txBody>
          <a:bodyPr anchor="t" rtlCol="false" tIns="0" lIns="0" bIns="0" rIns="0">
            <a:spAutoFit/>
          </a:bodyPr>
          <a:lstStyle/>
          <a:p>
            <a:pPr algn="l">
              <a:lnSpc>
                <a:spcPts val="3220"/>
              </a:lnSpc>
              <a:spcBef>
                <a:spcPct val="0"/>
              </a:spcBef>
            </a:pPr>
            <a:r>
              <a:rPr lang="en-US" sz="2300">
                <a:solidFill>
                  <a:srgbClr val="000000"/>
                </a:solidFill>
                <a:latin typeface="Saira"/>
                <a:ea typeface="Saira"/>
                <a:cs typeface="Saira"/>
                <a:sym typeface="Saira"/>
              </a:rPr>
              <a:t>- Trong các tác vụ phân loạ</a:t>
            </a:r>
            <a:r>
              <a:rPr lang="en-US" sz="2300">
                <a:solidFill>
                  <a:srgbClr val="000000"/>
                </a:solidFill>
                <a:latin typeface="Saira"/>
                <a:ea typeface="Saira"/>
                <a:cs typeface="Saira"/>
                <a:sym typeface="Saira"/>
              </a:rPr>
              <a:t>i như SA và HC, hầu hết các mô hình cho thấy mức giảm nhẹ hiệu suất khi được huấn luyện cùng lúc với các tác vụ không liên quan.</a:t>
            </a:r>
          </a:p>
          <a:p>
            <a:pPr algn="l">
              <a:lnSpc>
                <a:spcPts val="3220"/>
              </a:lnSpc>
              <a:spcBef>
                <a:spcPct val="0"/>
              </a:spcBef>
            </a:pPr>
          </a:p>
          <a:p>
            <a:pPr algn="l">
              <a:lnSpc>
                <a:spcPts val="3220"/>
              </a:lnSpc>
              <a:spcBef>
                <a:spcPct val="0"/>
              </a:spcBef>
            </a:pPr>
            <a:r>
              <a:rPr lang="en-US" sz="2300">
                <a:solidFill>
                  <a:srgbClr val="000000"/>
                </a:solidFill>
                <a:latin typeface="Saira"/>
                <a:ea typeface="Saira"/>
                <a:cs typeface="Saira"/>
                <a:sym typeface="Saira"/>
              </a:rPr>
              <a:t>- Ngoại lệ là Qwen, mô hình này liên tục cải thiện hiệu suất trên tất cả tập con của SA. Falcon cũng cải thiện ở một số tập con nhất định. Ngược lại, BLOOM, vốn đã yếu trong giai đoạn tinh chỉnh từng tác vụ, lại tiếp tục giảm mạnh hiệu suất ở các tác vụ phân loại sau tinh chỉnh đa tác vụ.</a:t>
            </a:r>
          </a:p>
          <a:p>
            <a:pPr algn="l">
              <a:lnSpc>
                <a:spcPts val="3220"/>
              </a:lnSpc>
              <a:spcBef>
                <a:spcPct val="0"/>
              </a:spcBef>
            </a:pPr>
          </a:p>
          <a:p>
            <a:pPr algn="l">
              <a:lnSpc>
                <a:spcPts val="3220"/>
              </a:lnSpc>
              <a:spcBef>
                <a:spcPct val="0"/>
              </a:spcBef>
            </a:pP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grpSp>
        <p:nvGrpSpPr>
          <p:cNvPr name="Group 2" id="2"/>
          <p:cNvGrpSpPr/>
          <p:nvPr/>
        </p:nvGrpSpPr>
        <p:grpSpPr>
          <a:xfrm rot="5400000">
            <a:off x="12073353" y="-3803523"/>
            <a:ext cx="4631745" cy="7797550"/>
            <a:chOff x="0" y="0"/>
            <a:chExt cx="3771900" cy="6350000"/>
          </a:xfrm>
        </p:grpSpPr>
        <p:sp>
          <p:nvSpPr>
            <p:cNvPr name="Freeform 3" id="3"/>
            <p:cNvSpPr/>
            <p:nvPr/>
          </p:nvSpPr>
          <p:spPr>
            <a:xfrm flipH="false" flipV="false" rot="0">
              <a:off x="0" y="0"/>
              <a:ext cx="3771900" cy="6502400"/>
            </a:xfrm>
            <a:custGeom>
              <a:avLst/>
              <a:gdLst/>
              <a:ahLst/>
              <a:cxnLst/>
              <a:rect r="r" b="b" t="t" l="l"/>
              <a:pathLst>
                <a:path h="6502400" w="3771900">
                  <a:moveTo>
                    <a:pt x="0" y="546100"/>
                  </a:moveTo>
                  <a:lnTo>
                    <a:pt x="0" y="3953510"/>
                  </a:lnTo>
                  <a:cubicBezTo>
                    <a:pt x="0" y="4132580"/>
                    <a:pt x="87630" y="4301490"/>
                    <a:pt x="236220" y="4403090"/>
                  </a:cubicBezTo>
                  <a:lnTo>
                    <a:pt x="2914650" y="6252210"/>
                  </a:lnTo>
                  <a:cubicBezTo>
                    <a:pt x="3276600" y="6502400"/>
                    <a:pt x="3771900" y="6243320"/>
                    <a:pt x="3771900" y="5802630"/>
                  </a:cubicBezTo>
                  <a:lnTo>
                    <a:pt x="3771900" y="546100"/>
                  </a:lnTo>
                  <a:cubicBezTo>
                    <a:pt x="3771900" y="243840"/>
                    <a:pt x="3526790" y="0"/>
                    <a:pt x="3225800" y="0"/>
                  </a:cubicBezTo>
                  <a:lnTo>
                    <a:pt x="546100" y="0"/>
                  </a:lnTo>
                  <a:cubicBezTo>
                    <a:pt x="245110" y="0"/>
                    <a:pt x="0" y="245110"/>
                    <a:pt x="0" y="546100"/>
                  </a:cubicBezTo>
                  <a:close/>
                </a:path>
              </a:pathLst>
            </a:custGeom>
            <a:blipFill>
              <a:blip r:embed="rId2"/>
              <a:stretch>
                <a:fillRect l="-13130" t="0" r="-13130" b="0"/>
              </a:stretch>
            </a:blipFill>
          </p:spPr>
        </p:sp>
      </p:grpSp>
      <p:sp>
        <p:nvSpPr>
          <p:cNvPr name="Freeform 4" id="4"/>
          <p:cNvSpPr/>
          <p:nvPr/>
        </p:nvSpPr>
        <p:spPr>
          <a:xfrm flipH="false" flipV="false" rot="0">
            <a:off x="16816074" y="9064600"/>
            <a:ext cx="1973641" cy="1972204"/>
          </a:xfrm>
          <a:custGeom>
            <a:avLst/>
            <a:gdLst/>
            <a:ahLst/>
            <a:cxnLst/>
            <a:rect r="r" b="b" t="t" l="l"/>
            <a:pathLst>
              <a:path h="1972204" w="1973641">
                <a:moveTo>
                  <a:pt x="0" y="0"/>
                </a:moveTo>
                <a:lnTo>
                  <a:pt x="1973641" y="0"/>
                </a:lnTo>
                <a:lnTo>
                  <a:pt x="1973641" y="1972204"/>
                </a:lnTo>
                <a:lnTo>
                  <a:pt x="0" y="1972204"/>
                </a:lnTo>
                <a:lnTo>
                  <a:pt x="0" y="0"/>
                </a:lnTo>
                <a:close/>
              </a:path>
            </a:pathLst>
          </a:custGeom>
          <a:blipFill>
            <a:blip r:embed="rId3"/>
            <a:stretch>
              <a:fillRect l="0" t="0" r="0" b="0"/>
            </a:stretch>
          </a:blipFill>
        </p:spPr>
      </p:sp>
      <p:sp>
        <p:nvSpPr>
          <p:cNvPr name="AutoShape 5" id="5"/>
          <p:cNvSpPr/>
          <p:nvPr/>
        </p:nvSpPr>
        <p:spPr>
          <a:xfrm>
            <a:off x="-1828230" y="670210"/>
            <a:ext cx="4576175" cy="0"/>
          </a:xfrm>
          <a:prstGeom prst="line">
            <a:avLst/>
          </a:prstGeom>
          <a:ln cap="flat" w="9525">
            <a:solidFill>
              <a:srgbClr val="000000"/>
            </a:solidFill>
            <a:prstDash val="solid"/>
            <a:headEnd type="none" len="sm" w="sm"/>
            <a:tailEnd type="none" len="sm" w="sm"/>
          </a:ln>
        </p:spPr>
      </p:sp>
      <p:sp>
        <p:nvSpPr>
          <p:cNvPr name="Freeform 6" id="6"/>
          <p:cNvSpPr/>
          <p:nvPr/>
        </p:nvSpPr>
        <p:spPr>
          <a:xfrm flipH="false" flipV="false" rot="0">
            <a:off x="0" y="4683843"/>
            <a:ext cx="9830418" cy="3849388"/>
          </a:xfrm>
          <a:custGeom>
            <a:avLst/>
            <a:gdLst/>
            <a:ahLst/>
            <a:cxnLst/>
            <a:rect r="r" b="b" t="t" l="l"/>
            <a:pathLst>
              <a:path h="3849388" w="9830418">
                <a:moveTo>
                  <a:pt x="0" y="0"/>
                </a:moveTo>
                <a:lnTo>
                  <a:pt x="9830418" y="0"/>
                </a:lnTo>
                <a:lnTo>
                  <a:pt x="9830418" y="3849388"/>
                </a:lnTo>
                <a:lnTo>
                  <a:pt x="0" y="3849388"/>
                </a:lnTo>
                <a:lnTo>
                  <a:pt x="0" y="0"/>
                </a:lnTo>
                <a:close/>
              </a:path>
            </a:pathLst>
          </a:custGeom>
          <a:blipFill>
            <a:blip r:embed="rId4"/>
            <a:stretch>
              <a:fillRect l="0" t="-696" r="0" b="-696"/>
            </a:stretch>
          </a:blipFill>
        </p:spPr>
      </p:sp>
      <p:sp>
        <p:nvSpPr>
          <p:cNvPr name="TextBox 7" id="7"/>
          <p:cNvSpPr txBox="true"/>
          <p:nvPr/>
        </p:nvSpPr>
        <p:spPr>
          <a:xfrm rot="0">
            <a:off x="680017" y="1470561"/>
            <a:ext cx="9810433" cy="1676406"/>
          </a:xfrm>
          <a:prstGeom prst="rect">
            <a:avLst/>
          </a:prstGeom>
        </p:spPr>
        <p:txBody>
          <a:bodyPr anchor="t" rtlCol="false" tIns="0" lIns="0" bIns="0" rIns="0">
            <a:spAutoFit/>
          </a:bodyPr>
          <a:lstStyle/>
          <a:p>
            <a:pPr algn="l">
              <a:lnSpc>
                <a:spcPts val="6300"/>
              </a:lnSpc>
            </a:pPr>
            <a:r>
              <a:rPr lang="en-US" sz="7000">
                <a:solidFill>
                  <a:srgbClr val="000000"/>
                </a:solidFill>
                <a:latin typeface="Saira"/>
                <a:ea typeface="Saira"/>
                <a:cs typeface="Saira"/>
                <a:sym typeface="Saira"/>
              </a:rPr>
              <a:t>ĐÁNH GIÁ HIỆU SUẤT TINH CHỈNH ĐA TÁC VỤ</a:t>
            </a:r>
          </a:p>
        </p:txBody>
      </p:sp>
      <p:sp>
        <p:nvSpPr>
          <p:cNvPr name="TextBox 8" id="8"/>
          <p:cNvSpPr txBox="true"/>
          <p:nvPr/>
        </p:nvSpPr>
        <p:spPr>
          <a:xfrm rot="0">
            <a:off x="-1941712" y="363505"/>
            <a:ext cx="6428834" cy="306704"/>
          </a:xfrm>
          <a:prstGeom prst="rect">
            <a:avLst/>
          </a:prstGeom>
        </p:spPr>
        <p:txBody>
          <a:bodyPr anchor="t" rtlCol="false" tIns="0" lIns="0" bIns="0" rIns="0">
            <a:spAutoFit/>
          </a:bodyPr>
          <a:lstStyle/>
          <a:p>
            <a:pPr algn="ctr">
              <a:lnSpc>
                <a:spcPts val="2520"/>
              </a:lnSpc>
              <a:spcBef>
                <a:spcPct val="0"/>
              </a:spcBef>
            </a:pPr>
            <a:r>
              <a:rPr lang="en-US" b="true" sz="1800">
                <a:solidFill>
                  <a:srgbClr val="000000"/>
                </a:solidFill>
                <a:latin typeface="Saira Medium"/>
                <a:ea typeface="Saira Medium"/>
                <a:cs typeface="Saira Medium"/>
                <a:sym typeface="Saira Medium"/>
              </a:rPr>
              <a:t>TRIỂN KHAI</a:t>
            </a:r>
          </a:p>
        </p:txBody>
      </p:sp>
      <p:sp>
        <p:nvSpPr>
          <p:cNvPr name="TextBox 9" id="9"/>
          <p:cNvSpPr txBox="true"/>
          <p:nvPr/>
        </p:nvSpPr>
        <p:spPr>
          <a:xfrm rot="0">
            <a:off x="10039156" y="3700722"/>
            <a:ext cx="6776918"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Saira Bold"/>
                <a:ea typeface="Saira Bold"/>
                <a:cs typeface="Saira Bold"/>
                <a:sym typeface="Saira Bold"/>
              </a:rPr>
              <a:t>H</a:t>
            </a:r>
            <a:r>
              <a:rPr lang="en-US" b="true" sz="2499">
                <a:solidFill>
                  <a:srgbClr val="000000"/>
                </a:solidFill>
                <a:latin typeface="Saira Bold"/>
                <a:ea typeface="Saira Bold"/>
                <a:cs typeface="Saira Bold"/>
                <a:sym typeface="Saira Bold"/>
              </a:rPr>
              <a:t>iệu suất trong các tác vụ trích xuất thông tin</a:t>
            </a:r>
          </a:p>
        </p:txBody>
      </p:sp>
      <p:sp>
        <p:nvSpPr>
          <p:cNvPr name="TextBox 10" id="10"/>
          <p:cNvSpPr txBox="true"/>
          <p:nvPr/>
        </p:nvSpPr>
        <p:spPr>
          <a:xfrm rot="0">
            <a:off x="10273264" y="4360257"/>
            <a:ext cx="7673473" cy="5180330"/>
          </a:xfrm>
          <a:prstGeom prst="rect">
            <a:avLst/>
          </a:prstGeom>
        </p:spPr>
        <p:txBody>
          <a:bodyPr anchor="t" rtlCol="false" tIns="0" lIns="0" bIns="0" rIns="0">
            <a:spAutoFit/>
          </a:bodyPr>
          <a:lstStyle/>
          <a:p>
            <a:pPr algn="l">
              <a:lnSpc>
                <a:spcPts val="3220"/>
              </a:lnSpc>
              <a:spcBef>
                <a:spcPct val="0"/>
              </a:spcBef>
            </a:pPr>
          </a:p>
          <a:p>
            <a:pPr algn="l">
              <a:lnSpc>
                <a:spcPts val="3220"/>
              </a:lnSpc>
              <a:spcBef>
                <a:spcPct val="0"/>
              </a:spcBef>
            </a:pPr>
            <a:r>
              <a:rPr lang="en-US" sz="2300">
                <a:solidFill>
                  <a:srgbClr val="000000"/>
                </a:solidFill>
                <a:latin typeface="Saira"/>
                <a:ea typeface="Saira"/>
                <a:cs typeface="Saira"/>
                <a:sym typeface="Saira"/>
              </a:rPr>
              <a:t>- Với các tác vụ trích xuất thông tin như NER và RE, hiệu suất lại có xu hướng cải thiện. Đặc biệt với RE, tất cả mô hình đều cải thiện đáng kể, nhờ sự bổ sung của RE(CLS) và các tác vụ tài chính NLP khác, cho thấy có thể đã xảy ra hiện tượng “underfitting” trong giai đoạn tinh chỉnh riêng lẻ.</a:t>
            </a:r>
          </a:p>
          <a:p>
            <a:pPr algn="l">
              <a:lnSpc>
                <a:spcPts val="3220"/>
              </a:lnSpc>
              <a:spcBef>
                <a:spcPct val="0"/>
              </a:spcBef>
            </a:pPr>
          </a:p>
          <a:p>
            <a:pPr algn="l">
              <a:lnSpc>
                <a:spcPts val="3220"/>
              </a:lnSpc>
              <a:spcBef>
                <a:spcPct val="0"/>
              </a:spcBef>
            </a:pPr>
            <a:r>
              <a:rPr lang="en-US" sz="2300">
                <a:solidFill>
                  <a:srgbClr val="000000"/>
                </a:solidFill>
                <a:latin typeface="Saira"/>
                <a:ea typeface="Saira"/>
                <a:cs typeface="Saira"/>
                <a:sym typeface="Saira"/>
              </a:rPr>
              <a:t>- Llama2 và MPT đều cải thiện rõ rệt ở NER và có mức tăng cao nhất ở RE. BLOOM cũng cải thiện mạnh, vượt qua cả Falcon và khẳng định sức mạnh ở các tác vụ trích xuất thông tin.</a:t>
            </a:r>
          </a:p>
          <a:p>
            <a:pPr algn="l">
              <a:lnSpc>
                <a:spcPts val="3220"/>
              </a:lnSpc>
              <a:spcBef>
                <a:spcPct val="0"/>
              </a:spcBef>
            </a:pP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16816074" y="9064600"/>
            <a:ext cx="1973641" cy="1972204"/>
          </a:xfrm>
          <a:custGeom>
            <a:avLst/>
            <a:gdLst/>
            <a:ahLst/>
            <a:cxnLst/>
            <a:rect r="r" b="b" t="t" l="l"/>
            <a:pathLst>
              <a:path h="1972204" w="1973641">
                <a:moveTo>
                  <a:pt x="0" y="0"/>
                </a:moveTo>
                <a:lnTo>
                  <a:pt x="1973641" y="0"/>
                </a:lnTo>
                <a:lnTo>
                  <a:pt x="1973641" y="1972204"/>
                </a:lnTo>
                <a:lnTo>
                  <a:pt x="0" y="1972204"/>
                </a:lnTo>
                <a:lnTo>
                  <a:pt x="0" y="0"/>
                </a:lnTo>
                <a:close/>
              </a:path>
            </a:pathLst>
          </a:custGeom>
          <a:blipFill>
            <a:blip r:embed="rId2"/>
            <a:stretch>
              <a:fillRect l="0" t="0" r="0" b="0"/>
            </a:stretch>
          </a:blipFill>
        </p:spPr>
      </p:sp>
      <p:sp>
        <p:nvSpPr>
          <p:cNvPr name="AutoShape 3" id="3"/>
          <p:cNvSpPr/>
          <p:nvPr/>
        </p:nvSpPr>
        <p:spPr>
          <a:xfrm>
            <a:off x="-1828230" y="670210"/>
            <a:ext cx="4576175" cy="0"/>
          </a:xfrm>
          <a:prstGeom prst="line">
            <a:avLst/>
          </a:prstGeom>
          <a:ln cap="flat" w="9525">
            <a:solidFill>
              <a:srgbClr val="000000"/>
            </a:solidFill>
            <a:prstDash val="solid"/>
            <a:headEnd type="none" len="sm" w="sm"/>
            <a:tailEnd type="none" len="sm" w="sm"/>
          </a:ln>
        </p:spPr>
      </p:sp>
      <p:sp>
        <p:nvSpPr>
          <p:cNvPr name="Freeform 4" id="4"/>
          <p:cNvSpPr/>
          <p:nvPr/>
        </p:nvSpPr>
        <p:spPr>
          <a:xfrm flipH="false" flipV="false" rot="0">
            <a:off x="432916" y="4398357"/>
            <a:ext cx="8108413" cy="3219340"/>
          </a:xfrm>
          <a:custGeom>
            <a:avLst/>
            <a:gdLst/>
            <a:ahLst/>
            <a:cxnLst/>
            <a:rect r="r" b="b" t="t" l="l"/>
            <a:pathLst>
              <a:path h="3219340" w="8108413">
                <a:moveTo>
                  <a:pt x="0" y="0"/>
                </a:moveTo>
                <a:lnTo>
                  <a:pt x="8108413" y="0"/>
                </a:lnTo>
                <a:lnTo>
                  <a:pt x="8108413" y="3219340"/>
                </a:lnTo>
                <a:lnTo>
                  <a:pt x="0" y="3219340"/>
                </a:lnTo>
                <a:lnTo>
                  <a:pt x="0" y="0"/>
                </a:lnTo>
                <a:close/>
              </a:path>
            </a:pathLst>
          </a:custGeom>
          <a:blipFill>
            <a:blip r:embed="rId3"/>
            <a:stretch>
              <a:fillRect l="0" t="0" r="0" b="0"/>
            </a:stretch>
          </a:blipFill>
        </p:spPr>
      </p:sp>
      <p:sp>
        <p:nvSpPr>
          <p:cNvPr name="TextBox 5" id="5"/>
          <p:cNvSpPr txBox="true"/>
          <p:nvPr/>
        </p:nvSpPr>
        <p:spPr>
          <a:xfrm rot="0">
            <a:off x="680017" y="1470561"/>
            <a:ext cx="9810433" cy="1676406"/>
          </a:xfrm>
          <a:prstGeom prst="rect">
            <a:avLst/>
          </a:prstGeom>
        </p:spPr>
        <p:txBody>
          <a:bodyPr anchor="t" rtlCol="false" tIns="0" lIns="0" bIns="0" rIns="0">
            <a:spAutoFit/>
          </a:bodyPr>
          <a:lstStyle/>
          <a:p>
            <a:pPr algn="l">
              <a:lnSpc>
                <a:spcPts val="6300"/>
              </a:lnSpc>
            </a:pPr>
            <a:r>
              <a:rPr lang="en-US" sz="7000">
                <a:solidFill>
                  <a:srgbClr val="000000"/>
                </a:solidFill>
                <a:latin typeface="Saira"/>
                <a:ea typeface="Saira"/>
                <a:cs typeface="Saira"/>
                <a:sym typeface="Saira"/>
              </a:rPr>
              <a:t>ĐÁNH GIÁ HIỆU SUẤT TINH CHỈNH ĐA TÁC VỤ</a:t>
            </a:r>
          </a:p>
        </p:txBody>
      </p:sp>
      <p:sp>
        <p:nvSpPr>
          <p:cNvPr name="TextBox 6" id="6"/>
          <p:cNvSpPr txBox="true"/>
          <p:nvPr/>
        </p:nvSpPr>
        <p:spPr>
          <a:xfrm rot="0">
            <a:off x="-1941712" y="363505"/>
            <a:ext cx="6428834" cy="306704"/>
          </a:xfrm>
          <a:prstGeom prst="rect">
            <a:avLst/>
          </a:prstGeom>
        </p:spPr>
        <p:txBody>
          <a:bodyPr anchor="t" rtlCol="false" tIns="0" lIns="0" bIns="0" rIns="0">
            <a:spAutoFit/>
          </a:bodyPr>
          <a:lstStyle/>
          <a:p>
            <a:pPr algn="ctr">
              <a:lnSpc>
                <a:spcPts val="2520"/>
              </a:lnSpc>
              <a:spcBef>
                <a:spcPct val="0"/>
              </a:spcBef>
            </a:pPr>
            <a:r>
              <a:rPr lang="en-US" b="true" sz="1800">
                <a:solidFill>
                  <a:srgbClr val="000000"/>
                </a:solidFill>
                <a:latin typeface="Saira Medium"/>
                <a:ea typeface="Saira Medium"/>
                <a:cs typeface="Saira Medium"/>
                <a:sym typeface="Saira Medium"/>
              </a:rPr>
              <a:t>TRIỂN KHAI</a:t>
            </a:r>
          </a:p>
        </p:txBody>
      </p:sp>
      <p:sp>
        <p:nvSpPr>
          <p:cNvPr name="TextBox 7" id="7"/>
          <p:cNvSpPr txBox="true"/>
          <p:nvPr/>
        </p:nvSpPr>
        <p:spPr>
          <a:xfrm rot="0">
            <a:off x="8888715" y="4163407"/>
            <a:ext cx="4004667"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Saira Bold"/>
                <a:ea typeface="Saira Bold"/>
                <a:cs typeface="Saira Bold"/>
                <a:sym typeface="Saira Bold"/>
              </a:rPr>
              <a:t>Phâ</a:t>
            </a:r>
            <a:r>
              <a:rPr lang="en-US" b="true" sz="2499">
                <a:solidFill>
                  <a:srgbClr val="000000"/>
                </a:solidFill>
                <a:latin typeface="Saira Bold"/>
                <a:ea typeface="Saira Bold"/>
                <a:cs typeface="Saira Bold"/>
                <a:sym typeface="Saira Bold"/>
              </a:rPr>
              <a:t>n tích cải thiện mô hình</a:t>
            </a:r>
          </a:p>
        </p:txBody>
      </p:sp>
      <p:sp>
        <p:nvSpPr>
          <p:cNvPr name="TextBox 8" id="8"/>
          <p:cNvSpPr txBox="true"/>
          <p:nvPr/>
        </p:nvSpPr>
        <p:spPr>
          <a:xfrm rot="0">
            <a:off x="8917587" y="4999012"/>
            <a:ext cx="8521793" cy="1979930"/>
          </a:xfrm>
          <a:prstGeom prst="rect">
            <a:avLst/>
          </a:prstGeom>
        </p:spPr>
        <p:txBody>
          <a:bodyPr anchor="t" rtlCol="false" tIns="0" lIns="0" bIns="0" rIns="0">
            <a:spAutoFit/>
          </a:bodyPr>
          <a:lstStyle/>
          <a:p>
            <a:pPr algn="l">
              <a:lnSpc>
                <a:spcPts val="3220"/>
              </a:lnSpc>
              <a:spcBef>
                <a:spcPct val="0"/>
              </a:spcBef>
            </a:pPr>
            <a:r>
              <a:rPr lang="en-US" sz="2300">
                <a:solidFill>
                  <a:srgbClr val="000000"/>
                </a:solidFill>
                <a:latin typeface="Saira"/>
                <a:ea typeface="Saira"/>
                <a:cs typeface="Saira"/>
                <a:sym typeface="Saira"/>
              </a:rPr>
              <a:t>- Dù có hiệu suất thấp trong tinh chỉnh riêng lẻ, MPT lại đạt mức cải thiện lớn nhất trong cả hai tác vụ NER và RE. Falcon và ChatGLM2 cũng có sự cải thiện vừa phải ở cả hai tác vụ này, cho thấy hiệu ứng cộng hưởng hiệu suất giữa các tác vụ tương đồng.</a:t>
            </a:r>
          </a:p>
        </p:txBody>
      </p:sp>
      <p:grpSp>
        <p:nvGrpSpPr>
          <p:cNvPr name="Group 9" id="9"/>
          <p:cNvGrpSpPr/>
          <p:nvPr/>
        </p:nvGrpSpPr>
        <p:grpSpPr>
          <a:xfrm rot="5400000">
            <a:off x="12380051" y="-2870075"/>
            <a:ext cx="4631745" cy="7797550"/>
            <a:chOff x="0" y="0"/>
            <a:chExt cx="3771900" cy="6350000"/>
          </a:xfrm>
        </p:grpSpPr>
        <p:sp>
          <p:nvSpPr>
            <p:cNvPr name="Freeform 10" id="10"/>
            <p:cNvSpPr/>
            <p:nvPr/>
          </p:nvSpPr>
          <p:spPr>
            <a:xfrm flipH="false" flipV="false" rot="-5400000">
              <a:off x="-1441481" y="1289019"/>
              <a:ext cx="6502400" cy="3771900"/>
            </a:xfrm>
            <a:custGeom>
              <a:avLst/>
              <a:gdLst/>
              <a:ahLst/>
              <a:cxnLst/>
              <a:rect r="r" b="b" t="t" l="l"/>
              <a:pathLst>
                <a:path h="3771900" w="6502400">
                  <a:moveTo>
                    <a:pt x="5956300" y="0"/>
                  </a:moveTo>
                  <a:lnTo>
                    <a:pt x="2548890" y="0"/>
                  </a:lnTo>
                  <a:cubicBezTo>
                    <a:pt x="2369820" y="0"/>
                    <a:pt x="2200910" y="87630"/>
                    <a:pt x="2099310" y="236220"/>
                  </a:cubicBezTo>
                  <a:lnTo>
                    <a:pt x="250190" y="2914650"/>
                  </a:lnTo>
                  <a:cubicBezTo>
                    <a:pt x="0" y="3276600"/>
                    <a:pt x="259080" y="3771900"/>
                    <a:pt x="699770" y="3771900"/>
                  </a:cubicBezTo>
                  <a:lnTo>
                    <a:pt x="5956300" y="3771900"/>
                  </a:lnTo>
                  <a:cubicBezTo>
                    <a:pt x="6258560" y="3771900"/>
                    <a:pt x="6502400" y="3526790"/>
                    <a:pt x="6502400" y="3225800"/>
                  </a:cubicBezTo>
                  <a:lnTo>
                    <a:pt x="6502400" y="546100"/>
                  </a:lnTo>
                  <a:cubicBezTo>
                    <a:pt x="6502400" y="245110"/>
                    <a:pt x="6257290" y="0"/>
                    <a:pt x="5956300" y="0"/>
                  </a:cubicBezTo>
                  <a:close/>
                </a:path>
              </a:pathLst>
            </a:custGeom>
            <a:blipFill>
              <a:blip r:embed="rId4"/>
              <a:stretch>
                <a:fillRect l="-19974" t="-34174" r="-19974" b="-34174"/>
              </a:stretch>
            </a:blipFill>
          </p:spPr>
        </p:sp>
      </p:gr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grpSp>
        <p:nvGrpSpPr>
          <p:cNvPr name="Group 2" id="2"/>
          <p:cNvGrpSpPr/>
          <p:nvPr/>
        </p:nvGrpSpPr>
        <p:grpSpPr>
          <a:xfrm rot="5400000">
            <a:off x="12380051" y="-2870075"/>
            <a:ext cx="4631745" cy="7797550"/>
            <a:chOff x="0" y="0"/>
            <a:chExt cx="3771900" cy="6350000"/>
          </a:xfrm>
        </p:grpSpPr>
        <p:sp>
          <p:nvSpPr>
            <p:cNvPr name="Freeform 3" id="3"/>
            <p:cNvSpPr/>
            <p:nvPr/>
          </p:nvSpPr>
          <p:spPr>
            <a:xfrm flipH="false" flipV="false" rot="-5400000">
              <a:off x="-1441481" y="1289019"/>
              <a:ext cx="6502400" cy="3771900"/>
            </a:xfrm>
            <a:custGeom>
              <a:avLst/>
              <a:gdLst/>
              <a:ahLst/>
              <a:cxnLst/>
              <a:rect r="r" b="b" t="t" l="l"/>
              <a:pathLst>
                <a:path h="3771900" w="6502400">
                  <a:moveTo>
                    <a:pt x="5956300" y="0"/>
                  </a:moveTo>
                  <a:lnTo>
                    <a:pt x="2548890" y="0"/>
                  </a:lnTo>
                  <a:cubicBezTo>
                    <a:pt x="2369820" y="0"/>
                    <a:pt x="2200910" y="87630"/>
                    <a:pt x="2099310" y="236220"/>
                  </a:cubicBezTo>
                  <a:lnTo>
                    <a:pt x="250190" y="2914650"/>
                  </a:lnTo>
                  <a:cubicBezTo>
                    <a:pt x="0" y="3276600"/>
                    <a:pt x="259080" y="3771900"/>
                    <a:pt x="699770" y="3771900"/>
                  </a:cubicBezTo>
                  <a:lnTo>
                    <a:pt x="5956300" y="3771900"/>
                  </a:lnTo>
                  <a:cubicBezTo>
                    <a:pt x="6258560" y="3771900"/>
                    <a:pt x="6502400" y="3526790"/>
                    <a:pt x="6502400" y="3225800"/>
                  </a:cubicBezTo>
                  <a:lnTo>
                    <a:pt x="6502400" y="546100"/>
                  </a:lnTo>
                  <a:cubicBezTo>
                    <a:pt x="6502400" y="245110"/>
                    <a:pt x="6257290" y="0"/>
                    <a:pt x="5956300" y="0"/>
                  </a:cubicBezTo>
                  <a:close/>
                </a:path>
              </a:pathLst>
            </a:custGeom>
            <a:blipFill>
              <a:blip r:embed="rId2"/>
              <a:stretch>
                <a:fillRect l="-39949" t="-4701" r="0" b="-63647"/>
              </a:stretch>
            </a:blipFill>
          </p:spPr>
        </p:sp>
      </p:grpSp>
      <p:sp>
        <p:nvSpPr>
          <p:cNvPr name="Freeform 4" id="4"/>
          <p:cNvSpPr/>
          <p:nvPr/>
        </p:nvSpPr>
        <p:spPr>
          <a:xfrm flipH="false" flipV="false" rot="0">
            <a:off x="16816074" y="9064600"/>
            <a:ext cx="1973641" cy="1972204"/>
          </a:xfrm>
          <a:custGeom>
            <a:avLst/>
            <a:gdLst/>
            <a:ahLst/>
            <a:cxnLst/>
            <a:rect r="r" b="b" t="t" l="l"/>
            <a:pathLst>
              <a:path h="1972204" w="1973641">
                <a:moveTo>
                  <a:pt x="0" y="0"/>
                </a:moveTo>
                <a:lnTo>
                  <a:pt x="1973641" y="0"/>
                </a:lnTo>
                <a:lnTo>
                  <a:pt x="1973641" y="1972204"/>
                </a:lnTo>
                <a:lnTo>
                  <a:pt x="0" y="1972204"/>
                </a:lnTo>
                <a:lnTo>
                  <a:pt x="0" y="0"/>
                </a:lnTo>
                <a:close/>
              </a:path>
            </a:pathLst>
          </a:custGeom>
          <a:blipFill>
            <a:blip r:embed="rId3"/>
            <a:stretch>
              <a:fillRect l="0" t="0" r="0" b="0"/>
            </a:stretch>
          </a:blipFill>
        </p:spPr>
      </p:sp>
      <p:sp>
        <p:nvSpPr>
          <p:cNvPr name="AutoShape 5" id="5"/>
          <p:cNvSpPr/>
          <p:nvPr/>
        </p:nvSpPr>
        <p:spPr>
          <a:xfrm>
            <a:off x="-1828230" y="670210"/>
            <a:ext cx="4576175" cy="0"/>
          </a:xfrm>
          <a:prstGeom prst="line">
            <a:avLst/>
          </a:prstGeom>
          <a:ln cap="flat" w="9525">
            <a:solidFill>
              <a:srgbClr val="000000"/>
            </a:solidFill>
            <a:prstDash val="solid"/>
            <a:headEnd type="none" len="sm" w="sm"/>
            <a:tailEnd type="none" len="sm" w="sm"/>
          </a:ln>
        </p:spPr>
      </p:sp>
      <p:sp>
        <p:nvSpPr>
          <p:cNvPr name="Freeform 6" id="6"/>
          <p:cNvSpPr/>
          <p:nvPr/>
        </p:nvSpPr>
        <p:spPr>
          <a:xfrm flipH="false" flipV="false" rot="0">
            <a:off x="685410" y="3418917"/>
            <a:ext cx="7603424" cy="3018841"/>
          </a:xfrm>
          <a:custGeom>
            <a:avLst/>
            <a:gdLst/>
            <a:ahLst/>
            <a:cxnLst/>
            <a:rect r="r" b="b" t="t" l="l"/>
            <a:pathLst>
              <a:path h="3018841" w="7603424">
                <a:moveTo>
                  <a:pt x="0" y="0"/>
                </a:moveTo>
                <a:lnTo>
                  <a:pt x="7603424" y="0"/>
                </a:lnTo>
                <a:lnTo>
                  <a:pt x="7603424" y="3018841"/>
                </a:lnTo>
                <a:lnTo>
                  <a:pt x="0" y="3018841"/>
                </a:lnTo>
                <a:lnTo>
                  <a:pt x="0" y="0"/>
                </a:lnTo>
                <a:close/>
              </a:path>
            </a:pathLst>
          </a:custGeom>
          <a:blipFill>
            <a:blip r:embed="rId4"/>
            <a:stretch>
              <a:fillRect l="0" t="0" r="0" b="0"/>
            </a:stretch>
          </a:blipFill>
        </p:spPr>
      </p:sp>
      <p:sp>
        <p:nvSpPr>
          <p:cNvPr name="Freeform 7" id="7"/>
          <p:cNvSpPr/>
          <p:nvPr/>
        </p:nvSpPr>
        <p:spPr>
          <a:xfrm flipH="false" flipV="false" rot="0">
            <a:off x="777064" y="6713983"/>
            <a:ext cx="7420117" cy="3336719"/>
          </a:xfrm>
          <a:custGeom>
            <a:avLst/>
            <a:gdLst/>
            <a:ahLst/>
            <a:cxnLst/>
            <a:rect r="r" b="b" t="t" l="l"/>
            <a:pathLst>
              <a:path h="3336719" w="7420117">
                <a:moveTo>
                  <a:pt x="0" y="0"/>
                </a:moveTo>
                <a:lnTo>
                  <a:pt x="7420117" y="0"/>
                </a:lnTo>
                <a:lnTo>
                  <a:pt x="7420117" y="3336719"/>
                </a:lnTo>
                <a:lnTo>
                  <a:pt x="0" y="3336719"/>
                </a:lnTo>
                <a:lnTo>
                  <a:pt x="0" y="0"/>
                </a:lnTo>
                <a:close/>
              </a:path>
            </a:pathLst>
          </a:custGeom>
          <a:blipFill>
            <a:blip r:embed="rId5"/>
            <a:stretch>
              <a:fillRect l="0" t="0" r="0" b="0"/>
            </a:stretch>
          </a:blipFill>
        </p:spPr>
      </p:sp>
      <p:sp>
        <p:nvSpPr>
          <p:cNvPr name="TextBox 8" id="8"/>
          <p:cNvSpPr txBox="true"/>
          <p:nvPr/>
        </p:nvSpPr>
        <p:spPr>
          <a:xfrm rot="0">
            <a:off x="680017" y="1470561"/>
            <a:ext cx="9810433" cy="1676406"/>
          </a:xfrm>
          <a:prstGeom prst="rect">
            <a:avLst/>
          </a:prstGeom>
        </p:spPr>
        <p:txBody>
          <a:bodyPr anchor="t" rtlCol="false" tIns="0" lIns="0" bIns="0" rIns="0">
            <a:spAutoFit/>
          </a:bodyPr>
          <a:lstStyle/>
          <a:p>
            <a:pPr algn="l">
              <a:lnSpc>
                <a:spcPts val="6300"/>
              </a:lnSpc>
            </a:pPr>
            <a:r>
              <a:rPr lang="en-US" sz="7000">
                <a:solidFill>
                  <a:srgbClr val="000000"/>
                </a:solidFill>
                <a:latin typeface="Saira"/>
                <a:ea typeface="Saira"/>
                <a:cs typeface="Saira"/>
                <a:sym typeface="Saira"/>
              </a:rPr>
              <a:t>ĐÁNH GIÁ HIỆU SUẤT TINH CHỈNH ĐA TÁC VỤ</a:t>
            </a:r>
          </a:p>
        </p:txBody>
      </p:sp>
      <p:sp>
        <p:nvSpPr>
          <p:cNvPr name="TextBox 9" id="9"/>
          <p:cNvSpPr txBox="true"/>
          <p:nvPr/>
        </p:nvSpPr>
        <p:spPr>
          <a:xfrm rot="0">
            <a:off x="-1941712" y="363505"/>
            <a:ext cx="6428834" cy="306704"/>
          </a:xfrm>
          <a:prstGeom prst="rect">
            <a:avLst/>
          </a:prstGeom>
        </p:spPr>
        <p:txBody>
          <a:bodyPr anchor="t" rtlCol="false" tIns="0" lIns="0" bIns="0" rIns="0">
            <a:spAutoFit/>
          </a:bodyPr>
          <a:lstStyle/>
          <a:p>
            <a:pPr algn="ctr">
              <a:lnSpc>
                <a:spcPts val="2520"/>
              </a:lnSpc>
              <a:spcBef>
                <a:spcPct val="0"/>
              </a:spcBef>
            </a:pPr>
            <a:r>
              <a:rPr lang="en-US" b="true" sz="1800">
                <a:solidFill>
                  <a:srgbClr val="000000"/>
                </a:solidFill>
                <a:latin typeface="Saira Medium"/>
                <a:ea typeface="Saira Medium"/>
                <a:cs typeface="Saira Medium"/>
                <a:sym typeface="Saira Medium"/>
              </a:rPr>
              <a:t>TRIỂN KHAI</a:t>
            </a:r>
          </a:p>
        </p:txBody>
      </p:sp>
      <p:sp>
        <p:nvSpPr>
          <p:cNvPr name="TextBox 10" id="10"/>
          <p:cNvSpPr txBox="true"/>
          <p:nvPr/>
        </p:nvSpPr>
        <p:spPr>
          <a:xfrm rot="0">
            <a:off x="8855759" y="4295532"/>
            <a:ext cx="2783800"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Saira Bold"/>
                <a:ea typeface="Saira Bold"/>
                <a:cs typeface="Saira Bold"/>
                <a:sym typeface="Saira Bold"/>
              </a:rPr>
              <a:t>Tổ</a:t>
            </a:r>
            <a:r>
              <a:rPr lang="en-US" b="true" sz="2499">
                <a:solidFill>
                  <a:srgbClr val="000000"/>
                </a:solidFill>
                <a:latin typeface="Saira Bold"/>
                <a:ea typeface="Saira Bold"/>
                <a:cs typeface="Saira Bold"/>
                <a:sym typeface="Saira Bold"/>
              </a:rPr>
              <a:t>ng kết phát hiện</a:t>
            </a:r>
          </a:p>
        </p:txBody>
      </p:sp>
      <p:sp>
        <p:nvSpPr>
          <p:cNvPr name="TextBox 11" id="11"/>
          <p:cNvSpPr txBox="true"/>
          <p:nvPr/>
        </p:nvSpPr>
        <p:spPr>
          <a:xfrm rot="0">
            <a:off x="8876892" y="5304918"/>
            <a:ext cx="9142321" cy="2780030"/>
          </a:xfrm>
          <a:prstGeom prst="rect">
            <a:avLst/>
          </a:prstGeom>
        </p:spPr>
        <p:txBody>
          <a:bodyPr anchor="t" rtlCol="false" tIns="0" lIns="0" bIns="0" rIns="0">
            <a:spAutoFit/>
          </a:bodyPr>
          <a:lstStyle/>
          <a:p>
            <a:pPr algn="l">
              <a:lnSpc>
                <a:spcPts val="3220"/>
              </a:lnSpc>
              <a:spcBef>
                <a:spcPct val="0"/>
              </a:spcBef>
            </a:pPr>
            <a:r>
              <a:rPr lang="en-US" sz="2300">
                <a:solidFill>
                  <a:srgbClr val="000000"/>
                </a:solidFill>
                <a:latin typeface="Saira"/>
                <a:ea typeface="Saira"/>
                <a:cs typeface="Saira"/>
                <a:sym typeface="Saira"/>
              </a:rPr>
              <a:t>- Llama2 và MPT thể hiện tính đa năng bằng cách đạt h</a:t>
            </a:r>
            <a:r>
              <a:rPr lang="en-US" sz="2300">
                <a:solidFill>
                  <a:srgbClr val="000000"/>
                </a:solidFill>
                <a:latin typeface="Saira"/>
                <a:ea typeface="Saira"/>
                <a:cs typeface="Saira"/>
                <a:sym typeface="Saira"/>
              </a:rPr>
              <a:t>iệu suất tốt ở nhiều tác vụ và hưởng lợi rõ ràng từ môi trường huấn luyện đa tác vụ.</a:t>
            </a:r>
          </a:p>
          <a:p>
            <a:pPr algn="l">
              <a:lnSpc>
                <a:spcPts val="3220"/>
              </a:lnSpc>
              <a:spcBef>
                <a:spcPct val="0"/>
              </a:spcBef>
            </a:pPr>
            <a:r>
              <a:rPr lang="en-US" sz="2300">
                <a:solidFill>
                  <a:srgbClr val="000000"/>
                </a:solidFill>
                <a:latin typeface="Saira"/>
                <a:ea typeface="Saira"/>
                <a:cs typeface="Saira"/>
                <a:sym typeface="Saira"/>
              </a:rPr>
              <a:t>- Trong khi đó, Falcon, ChatGLM2, và Qwen giữ nguyên hiệu suất nền tảng của mình. BLOOM tuy tăng cường sức mạnh ở các tác vụ phù hợp, nhưng những điểm yếu ở các tác vụ khác lại trở nên rõ ràng hơn.</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2184867" y="4102642"/>
            <a:ext cx="13854976" cy="2525570"/>
          </a:xfrm>
          <a:custGeom>
            <a:avLst/>
            <a:gdLst/>
            <a:ahLst/>
            <a:cxnLst/>
            <a:rect r="r" b="b" t="t" l="l"/>
            <a:pathLst>
              <a:path h="2525570" w="13854976">
                <a:moveTo>
                  <a:pt x="0" y="0"/>
                </a:moveTo>
                <a:lnTo>
                  <a:pt x="13854975" y="0"/>
                </a:lnTo>
                <a:lnTo>
                  <a:pt x="13854975" y="2525570"/>
                </a:lnTo>
                <a:lnTo>
                  <a:pt x="0" y="2525570"/>
                </a:lnTo>
                <a:lnTo>
                  <a:pt x="0" y="0"/>
                </a:lnTo>
                <a:close/>
              </a:path>
            </a:pathLst>
          </a:custGeom>
          <a:blipFill>
            <a:blip r:embed="rId2"/>
            <a:stretch>
              <a:fillRect l="-603" t="0" r="-603" b="0"/>
            </a:stretch>
          </a:blipFill>
        </p:spPr>
      </p:sp>
      <p:sp>
        <p:nvSpPr>
          <p:cNvPr name="TextBox 3" id="3"/>
          <p:cNvSpPr txBox="true"/>
          <p:nvPr/>
        </p:nvSpPr>
        <p:spPr>
          <a:xfrm rot="0">
            <a:off x="965409" y="3099342"/>
            <a:ext cx="16293891" cy="860425"/>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Saira"/>
                <a:ea typeface="Saira"/>
                <a:cs typeface="Saira"/>
                <a:sym typeface="Saira"/>
              </a:rPr>
              <a:t>Bảng 5 trình bày F1-score cho các mô hình</a:t>
            </a:r>
            <a:r>
              <a:rPr lang="en-US" sz="2499">
                <a:solidFill>
                  <a:srgbClr val="000000"/>
                </a:solidFill>
                <a:latin typeface="Saira"/>
                <a:ea typeface="Saira"/>
                <a:cs typeface="Saira"/>
                <a:sym typeface="Saira"/>
              </a:rPr>
              <a:t> cơ bản trong thiết lập zero-shot trên tác vụ SA. Hai mô hình tốt nhất được in đậm. Kết quả cho thấy:</a:t>
            </a:r>
          </a:p>
        </p:txBody>
      </p:sp>
      <p:sp>
        <p:nvSpPr>
          <p:cNvPr name="TextBox 4" id="4"/>
          <p:cNvSpPr txBox="true"/>
          <p:nvPr/>
        </p:nvSpPr>
        <p:spPr>
          <a:xfrm rot="0">
            <a:off x="680017" y="1470561"/>
            <a:ext cx="9135132" cy="1676406"/>
          </a:xfrm>
          <a:prstGeom prst="rect">
            <a:avLst/>
          </a:prstGeom>
        </p:spPr>
        <p:txBody>
          <a:bodyPr anchor="t" rtlCol="false" tIns="0" lIns="0" bIns="0" rIns="0">
            <a:spAutoFit/>
          </a:bodyPr>
          <a:lstStyle/>
          <a:p>
            <a:pPr algn="l">
              <a:lnSpc>
                <a:spcPts val="6300"/>
              </a:lnSpc>
            </a:pPr>
            <a:r>
              <a:rPr lang="en-US" sz="7000">
                <a:solidFill>
                  <a:srgbClr val="000000"/>
                </a:solidFill>
                <a:latin typeface="Saira"/>
                <a:ea typeface="Saira"/>
                <a:cs typeface="Saira"/>
                <a:sym typeface="Saira"/>
              </a:rPr>
              <a:t>KẾT QUẢ PHÂN TÍCH CẢM XÚC ZERO-SHOT</a:t>
            </a:r>
          </a:p>
        </p:txBody>
      </p:sp>
      <p:sp>
        <p:nvSpPr>
          <p:cNvPr name="TextBox 5" id="5"/>
          <p:cNvSpPr txBox="true"/>
          <p:nvPr/>
        </p:nvSpPr>
        <p:spPr>
          <a:xfrm rot="0">
            <a:off x="1028700" y="7122390"/>
            <a:ext cx="16514761" cy="772795"/>
          </a:xfrm>
          <a:prstGeom prst="rect">
            <a:avLst/>
          </a:prstGeom>
        </p:spPr>
        <p:txBody>
          <a:bodyPr anchor="t" rtlCol="false" tIns="0" lIns="0" bIns="0" rIns="0">
            <a:spAutoFit/>
          </a:bodyPr>
          <a:lstStyle/>
          <a:p>
            <a:pPr algn="ctr" marL="474979" indent="-237490" lvl="1">
              <a:lnSpc>
                <a:spcPts val="3079"/>
              </a:lnSpc>
              <a:spcBef>
                <a:spcPct val="0"/>
              </a:spcBef>
              <a:buFont typeface="Arial"/>
              <a:buChar char="•"/>
            </a:pPr>
            <a:r>
              <a:rPr lang="en-US" sz="2199">
                <a:solidFill>
                  <a:srgbClr val="000000"/>
                </a:solidFill>
                <a:latin typeface="Saira"/>
                <a:ea typeface="Saira"/>
                <a:cs typeface="Saira"/>
                <a:sym typeface="Saira"/>
              </a:rPr>
              <a:t>ChatGLM2 đạt h</a:t>
            </a:r>
            <a:r>
              <a:rPr lang="en-US" sz="2199">
                <a:solidFill>
                  <a:srgbClr val="000000"/>
                </a:solidFill>
                <a:latin typeface="Saira"/>
                <a:ea typeface="Saira"/>
                <a:cs typeface="Saira"/>
                <a:sym typeface="Saira"/>
              </a:rPr>
              <a:t>iệu suất tốt nhất trong thiết lập zero-shot, tiếp theo là Falcon, cả hai đều không đạt kết quả nổi bật trong hai giai đoạn huấn luyện trước  nhưng lại thể hiện khả năng khái quát hóa mạnh mẽ</a:t>
            </a:r>
          </a:p>
        </p:txBody>
      </p:sp>
      <p:sp>
        <p:nvSpPr>
          <p:cNvPr name="TextBox 6" id="6"/>
          <p:cNvSpPr txBox="true"/>
          <p:nvPr/>
        </p:nvSpPr>
        <p:spPr>
          <a:xfrm rot="0">
            <a:off x="1028700" y="8065513"/>
            <a:ext cx="8083391" cy="382270"/>
          </a:xfrm>
          <a:prstGeom prst="rect">
            <a:avLst/>
          </a:prstGeom>
        </p:spPr>
        <p:txBody>
          <a:bodyPr anchor="t" rtlCol="false" tIns="0" lIns="0" bIns="0" rIns="0">
            <a:spAutoFit/>
          </a:bodyPr>
          <a:lstStyle/>
          <a:p>
            <a:pPr algn="ctr" marL="474979" indent="-237490" lvl="1">
              <a:lnSpc>
                <a:spcPts val="3079"/>
              </a:lnSpc>
              <a:spcBef>
                <a:spcPct val="0"/>
              </a:spcBef>
              <a:buFont typeface="Arial"/>
              <a:buChar char="•"/>
            </a:pPr>
            <a:r>
              <a:rPr lang="en-US" sz="2199">
                <a:solidFill>
                  <a:srgbClr val="000000"/>
                </a:solidFill>
                <a:latin typeface="Saira"/>
                <a:ea typeface="Saira"/>
                <a:cs typeface="Saira"/>
                <a:sym typeface="Saira"/>
              </a:rPr>
              <a:t>Các</a:t>
            </a:r>
            <a:r>
              <a:rPr lang="en-US" sz="2199">
                <a:solidFill>
                  <a:srgbClr val="000000"/>
                </a:solidFill>
                <a:latin typeface="Saira"/>
                <a:ea typeface="Saira"/>
                <a:cs typeface="Saira"/>
                <a:sym typeface="Saira"/>
              </a:rPr>
              <a:t> mô hình như Qwen và MPT có hiệu suất thấp hơn rõ rệt.</a:t>
            </a:r>
          </a:p>
        </p:txBody>
      </p:sp>
      <p:sp>
        <p:nvSpPr>
          <p:cNvPr name="TextBox 7" id="7"/>
          <p:cNvSpPr txBox="true"/>
          <p:nvPr/>
        </p:nvSpPr>
        <p:spPr>
          <a:xfrm rot="0">
            <a:off x="1028700" y="8652827"/>
            <a:ext cx="16514761" cy="1163320"/>
          </a:xfrm>
          <a:prstGeom prst="rect">
            <a:avLst/>
          </a:prstGeom>
        </p:spPr>
        <p:txBody>
          <a:bodyPr anchor="t" rtlCol="false" tIns="0" lIns="0" bIns="0" rIns="0">
            <a:spAutoFit/>
          </a:bodyPr>
          <a:lstStyle/>
          <a:p>
            <a:pPr algn="l" marL="474979" indent="-237490" lvl="1">
              <a:lnSpc>
                <a:spcPts val="3079"/>
              </a:lnSpc>
              <a:spcBef>
                <a:spcPct val="0"/>
              </a:spcBef>
              <a:buFont typeface="Arial"/>
              <a:buChar char="•"/>
            </a:pPr>
            <a:r>
              <a:rPr lang="en-US" sz="2199">
                <a:solidFill>
                  <a:srgbClr val="000000"/>
                </a:solidFill>
                <a:latin typeface="Saira"/>
                <a:ea typeface="Saira"/>
                <a:cs typeface="Saira"/>
                <a:sym typeface="Saira"/>
              </a:rPr>
              <a:t>Đ</a:t>
            </a:r>
            <a:r>
              <a:rPr lang="en-US" sz="2199">
                <a:solidFill>
                  <a:srgbClr val="000000"/>
                </a:solidFill>
                <a:latin typeface="Saira"/>
                <a:ea typeface="Saira"/>
                <a:cs typeface="Saira"/>
                <a:sym typeface="Saira"/>
              </a:rPr>
              <a:t>iều này cho thấy khả năng khái quát hóa trong thiết lập zero-shot không tỷ lệ thuận hoàn toàn với hiệu suất trong huấn luyện có giám sát (supervised fine-tuning), mà phụ thuộc nhiều vào thiết kế của mô hình và tính tương thích với lối huấn luyện đa tác vụ.</a:t>
            </a:r>
          </a:p>
        </p:txBody>
      </p:sp>
      <p:grpSp>
        <p:nvGrpSpPr>
          <p:cNvPr name="Group 8" id="8"/>
          <p:cNvGrpSpPr/>
          <p:nvPr/>
        </p:nvGrpSpPr>
        <p:grpSpPr>
          <a:xfrm rot="5400000">
            <a:off x="11729009" y="-3891229"/>
            <a:ext cx="4888382" cy="8229600"/>
            <a:chOff x="0" y="0"/>
            <a:chExt cx="3771900" cy="6350000"/>
          </a:xfrm>
        </p:grpSpPr>
        <p:sp>
          <p:nvSpPr>
            <p:cNvPr name="Freeform 9" id="9"/>
            <p:cNvSpPr/>
            <p:nvPr/>
          </p:nvSpPr>
          <p:spPr>
            <a:xfrm flipH="false" flipV="false" rot="0">
              <a:off x="0" y="0"/>
              <a:ext cx="3771900" cy="6502400"/>
            </a:xfrm>
            <a:custGeom>
              <a:avLst/>
              <a:gdLst/>
              <a:ahLst/>
              <a:cxnLst/>
              <a:rect r="r" b="b" t="t" l="l"/>
              <a:pathLst>
                <a:path h="6502400" w="3771900">
                  <a:moveTo>
                    <a:pt x="0" y="546100"/>
                  </a:moveTo>
                  <a:lnTo>
                    <a:pt x="0" y="3953510"/>
                  </a:lnTo>
                  <a:cubicBezTo>
                    <a:pt x="0" y="4132580"/>
                    <a:pt x="87630" y="4301490"/>
                    <a:pt x="236220" y="4403090"/>
                  </a:cubicBezTo>
                  <a:lnTo>
                    <a:pt x="2914650" y="6252210"/>
                  </a:lnTo>
                  <a:cubicBezTo>
                    <a:pt x="3276600" y="6502400"/>
                    <a:pt x="3771900" y="6243320"/>
                    <a:pt x="3771900" y="5802630"/>
                  </a:cubicBezTo>
                  <a:lnTo>
                    <a:pt x="3771900" y="546100"/>
                  </a:lnTo>
                  <a:cubicBezTo>
                    <a:pt x="3771900" y="243840"/>
                    <a:pt x="3526790" y="0"/>
                    <a:pt x="3225800" y="0"/>
                  </a:cubicBezTo>
                  <a:lnTo>
                    <a:pt x="546100" y="0"/>
                  </a:lnTo>
                  <a:cubicBezTo>
                    <a:pt x="245110" y="0"/>
                    <a:pt x="0" y="245110"/>
                    <a:pt x="0" y="546100"/>
                  </a:cubicBezTo>
                  <a:close/>
                </a:path>
              </a:pathLst>
            </a:custGeom>
            <a:blipFill>
              <a:blip r:embed="rId3"/>
              <a:stretch>
                <a:fillRect l="-13130" t="0" r="-13130" b="0"/>
              </a:stretch>
            </a:blipFill>
          </p:spPr>
        </p:sp>
      </p:grpSp>
      <p:sp>
        <p:nvSpPr>
          <p:cNvPr name="Freeform 10" id="10"/>
          <p:cNvSpPr/>
          <p:nvPr/>
        </p:nvSpPr>
        <p:spPr>
          <a:xfrm flipH="false" flipV="false" rot="0">
            <a:off x="-1293623" y="4946280"/>
            <a:ext cx="1973641" cy="1972204"/>
          </a:xfrm>
          <a:custGeom>
            <a:avLst/>
            <a:gdLst/>
            <a:ahLst/>
            <a:cxnLst/>
            <a:rect r="r" b="b" t="t" l="l"/>
            <a:pathLst>
              <a:path h="1972204" w="1973641">
                <a:moveTo>
                  <a:pt x="0" y="0"/>
                </a:moveTo>
                <a:lnTo>
                  <a:pt x="1973640" y="0"/>
                </a:lnTo>
                <a:lnTo>
                  <a:pt x="1973640" y="1972204"/>
                </a:lnTo>
                <a:lnTo>
                  <a:pt x="0" y="1972204"/>
                </a:lnTo>
                <a:lnTo>
                  <a:pt x="0" y="0"/>
                </a:lnTo>
                <a:close/>
              </a:path>
            </a:pathLst>
          </a:custGeom>
          <a:blipFill>
            <a:blip r:embed="rId4"/>
            <a:stretch>
              <a:fillRect l="0" t="0" r="0" b="0"/>
            </a:stretch>
          </a:blipFill>
        </p:spPr>
      </p:sp>
      <p:sp>
        <p:nvSpPr>
          <p:cNvPr name="AutoShape 11" id="11"/>
          <p:cNvSpPr/>
          <p:nvPr/>
        </p:nvSpPr>
        <p:spPr>
          <a:xfrm>
            <a:off x="-1828230" y="670210"/>
            <a:ext cx="4576175" cy="0"/>
          </a:xfrm>
          <a:prstGeom prst="line">
            <a:avLst/>
          </a:prstGeom>
          <a:ln cap="flat" w="9525">
            <a:solidFill>
              <a:srgbClr val="000000"/>
            </a:solidFill>
            <a:prstDash val="solid"/>
            <a:headEnd type="none" len="sm" w="sm"/>
            <a:tailEnd type="none" len="sm" w="sm"/>
          </a:ln>
        </p:spPr>
      </p:sp>
      <p:sp>
        <p:nvSpPr>
          <p:cNvPr name="TextBox 12" id="12"/>
          <p:cNvSpPr txBox="true"/>
          <p:nvPr/>
        </p:nvSpPr>
        <p:spPr>
          <a:xfrm rot="0">
            <a:off x="-1941712" y="363505"/>
            <a:ext cx="6428834" cy="306704"/>
          </a:xfrm>
          <a:prstGeom prst="rect">
            <a:avLst/>
          </a:prstGeom>
        </p:spPr>
        <p:txBody>
          <a:bodyPr anchor="t" rtlCol="false" tIns="0" lIns="0" bIns="0" rIns="0">
            <a:spAutoFit/>
          </a:bodyPr>
          <a:lstStyle/>
          <a:p>
            <a:pPr algn="ctr">
              <a:lnSpc>
                <a:spcPts val="2520"/>
              </a:lnSpc>
              <a:spcBef>
                <a:spcPct val="0"/>
              </a:spcBef>
            </a:pPr>
            <a:r>
              <a:rPr lang="en-US" b="true" sz="1800">
                <a:solidFill>
                  <a:srgbClr val="000000"/>
                </a:solidFill>
                <a:latin typeface="Saira Medium"/>
                <a:ea typeface="Saira Medium"/>
                <a:cs typeface="Saira Medium"/>
                <a:sym typeface="Saira Medium"/>
              </a:rPr>
              <a:t>TRIỂN KHAI</a:t>
            </a:r>
          </a:p>
        </p:txBody>
      </p:sp>
      <p:sp>
        <p:nvSpPr>
          <p:cNvPr name="TextBox 13" id="13"/>
          <p:cNvSpPr txBox="true"/>
          <p:nvPr/>
        </p:nvSpPr>
        <p:spPr>
          <a:xfrm rot="0">
            <a:off x="8729067" y="6645358"/>
            <a:ext cx="829866" cy="306704"/>
          </a:xfrm>
          <a:prstGeom prst="rect">
            <a:avLst/>
          </a:prstGeom>
        </p:spPr>
        <p:txBody>
          <a:bodyPr anchor="t" rtlCol="false" tIns="0" lIns="0" bIns="0" rIns="0">
            <a:spAutoFit/>
          </a:bodyPr>
          <a:lstStyle/>
          <a:p>
            <a:pPr algn="ctr">
              <a:lnSpc>
                <a:spcPts val="2520"/>
              </a:lnSpc>
              <a:spcBef>
                <a:spcPct val="0"/>
              </a:spcBef>
            </a:pPr>
            <a:r>
              <a:rPr lang="en-US" b="true" sz="1800">
                <a:solidFill>
                  <a:srgbClr val="000000"/>
                </a:solidFill>
                <a:latin typeface="Saira Medium"/>
                <a:ea typeface="Saira Medium"/>
                <a:cs typeface="Saira Medium"/>
                <a:sym typeface="Saira Medium"/>
              </a:rPr>
              <a:t>BẢNG 5</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TextBox 2" id="2"/>
          <p:cNvSpPr txBox="true"/>
          <p:nvPr/>
        </p:nvSpPr>
        <p:spPr>
          <a:xfrm rot="0">
            <a:off x="644881" y="3038299"/>
            <a:ext cx="16998237" cy="2372159"/>
          </a:xfrm>
          <a:prstGeom prst="rect">
            <a:avLst/>
          </a:prstGeom>
        </p:spPr>
        <p:txBody>
          <a:bodyPr anchor="t" rtlCol="false" tIns="0" lIns="0" bIns="0" rIns="0">
            <a:spAutoFit/>
          </a:bodyPr>
          <a:lstStyle/>
          <a:p>
            <a:pPr algn="ctr">
              <a:lnSpc>
                <a:spcPts val="19401"/>
              </a:lnSpc>
              <a:spcBef>
                <a:spcPct val="0"/>
              </a:spcBef>
            </a:pPr>
            <a:r>
              <a:rPr lang="en-US" sz="13857">
                <a:solidFill>
                  <a:srgbClr val="000000"/>
                </a:solidFill>
                <a:latin typeface="Saira"/>
                <a:ea typeface="Saira"/>
                <a:cs typeface="Saira"/>
                <a:sym typeface="Saira"/>
              </a:rPr>
              <a:t>KẾT LUẬN</a:t>
            </a:r>
          </a:p>
        </p:txBody>
      </p:sp>
      <p:sp>
        <p:nvSpPr>
          <p:cNvPr name="AutoShape 3" id="3"/>
          <p:cNvSpPr/>
          <p:nvPr/>
        </p:nvSpPr>
        <p:spPr>
          <a:xfrm>
            <a:off x="733790" y="2666566"/>
            <a:ext cx="6492240" cy="0"/>
          </a:xfrm>
          <a:prstGeom prst="line">
            <a:avLst/>
          </a:prstGeom>
          <a:ln cap="flat" w="9525">
            <a:solidFill>
              <a:srgbClr val="000000"/>
            </a:solidFill>
            <a:prstDash val="solid"/>
            <a:headEnd type="none" len="sm" w="sm"/>
            <a:tailEnd type="none" len="sm" w="sm"/>
          </a:ln>
        </p:spPr>
      </p:sp>
      <p:sp>
        <p:nvSpPr>
          <p:cNvPr name="AutoShape 4" id="4"/>
          <p:cNvSpPr/>
          <p:nvPr/>
        </p:nvSpPr>
        <p:spPr>
          <a:xfrm>
            <a:off x="6595804" y="8566129"/>
            <a:ext cx="10663496" cy="0"/>
          </a:xfrm>
          <a:prstGeom prst="line">
            <a:avLst/>
          </a:prstGeom>
          <a:ln cap="flat" w="9525">
            <a:solidFill>
              <a:srgbClr val="000000"/>
            </a:solidFill>
            <a:prstDash val="solid"/>
            <a:headEnd type="none" len="sm" w="sm"/>
            <a:tailEnd type="none" len="sm" w="sm"/>
          </a:ln>
        </p:spPr>
      </p:sp>
      <p:sp>
        <p:nvSpPr>
          <p:cNvPr name="Freeform 5" id="5"/>
          <p:cNvSpPr/>
          <p:nvPr/>
        </p:nvSpPr>
        <p:spPr>
          <a:xfrm flipH="false" flipV="false" rot="0">
            <a:off x="12891654" y="7940547"/>
            <a:ext cx="4367646" cy="460588"/>
          </a:xfrm>
          <a:custGeom>
            <a:avLst/>
            <a:gdLst/>
            <a:ahLst/>
            <a:cxnLst/>
            <a:rect r="r" b="b" t="t" l="l"/>
            <a:pathLst>
              <a:path h="460588" w="4367646">
                <a:moveTo>
                  <a:pt x="0" y="0"/>
                </a:moveTo>
                <a:lnTo>
                  <a:pt x="4367646" y="0"/>
                </a:lnTo>
                <a:lnTo>
                  <a:pt x="4367646" y="460588"/>
                </a:lnTo>
                <a:lnTo>
                  <a:pt x="0" y="4605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733790" y="1372644"/>
            <a:ext cx="4367646" cy="460588"/>
          </a:xfrm>
          <a:custGeom>
            <a:avLst/>
            <a:gdLst/>
            <a:ahLst/>
            <a:cxnLst/>
            <a:rect r="r" b="b" t="t" l="l"/>
            <a:pathLst>
              <a:path h="460588" w="4367646">
                <a:moveTo>
                  <a:pt x="4367646" y="0"/>
                </a:moveTo>
                <a:lnTo>
                  <a:pt x="0" y="0"/>
                </a:lnTo>
                <a:lnTo>
                  <a:pt x="0" y="460588"/>
                </a:lnTo>
                <a:lnTo>
                  <a:pt x="4367646" y="460588"/>
                </a:lnTo>
                <a:lnTo>
                  <a:pt x="43676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28700" y="9068863"/>
            <a:ext cx="244005" cy="189437"/>
          </a:xfrm>
          <a:custGeom>
            <a:avLst/>
            <a:gdLst/>
            <a:ahLst/>
            <a:cxnLst/>
            <a:rect r="r" b="b" t="t" l="l"/>
            <a:pathLst>
              <a:path h="189437" w="244005">
                <a:moveTo>
                  <a:pt x="0" y="0"/>
                </a:moveTo>
                <a:lnTo>
                  <a:pt x="244005" y="0"/>
                </a:lnTo>
                <a:lnTo>
                  <a:pt x="244005" y="189437"/>
                </a:lnTo>
                <a:lnTo>
                  <a:pt x="0" y="1894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0">
            <a:off x="17015295" y="9068863"/>
            <a:ext cx="244005" cy="189437"/>
          </a:xfrm>
          <a:custGeom>
            <a:avLst/>
            <a:gdLst/>
            <a:ahLst/>
            <a:cxnLst/>
            <a:rect r="r" b="b" t="t" l="l"/>
            <a:pathLst>
              <a:path h="189437" w="244005">
                <a:moveTo>
                  <a:pt x="244005" y="0"/>
                </a:moveTo>
                <a:lnTo>
                  <a:pt x="0" y="0"/>
                </a:lnTo>
                <a:lnTo>
                  <a:pt x="0" y="189437"/>
                </a:lnTo>
                <a:lnTo>
                  <a:pt x="244005" y="189437"/>
                </a:lnTo>
                <a:lnTo>
                  <a:pt x="244005"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10800000">
            <a:off x="17015295" y="1028700"/>
            <a:ext cx="244005" cy="189437"/>
          </a:xfrm>
          <a:custGeom>
            <a:avLst/>
            <a:gdLst/>
            <a:ahLst/>
            <a:cxnLst/>
            <a:rect r="r" b="b" t="t" l="l"/>
            <a:pathLst>
              <a:path h="189437" w="244005">
                <a:moveTo>
                  <a:pt x="0" y="0"/>
                </a:moveTo>
                <a:lnTo>
                  <a:pt x="244005" y="0"/>
                </a:lnTo>
                <a:lnTo>
                  <a:pt x="244005" y="189437"/>
                </a:lnTo>
                <a:lnTo>
                  <a:pt x="0" y="1894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true" flipV="false" rot="-10800000">
            <a:off x="1028700" y="1028700"/>
            <a:ext cx="244005" cy="189437"/>
          </a:xfrm>
          <a:custGeom>
            <a:avLst/>
            <a:gdLst/>
            <a:ahLst/>
            <a:cxnLst/>
            <a:rect r="r" b="b" t="t" l="l"/>
            <a:pathLst>
              <a:path h="189437" w="244005">
                <a:moveTo>
                  <a:pt x="244005" y="0"/>
                </a:moveTo>
                <a:lnTo>
                  <a:pt x="0" y="0"/>
                </a:lnTo>
                <a:lnTo>
                  <a:pt x="0" y="189437"/>
                </a:lnTo>
                <a:lnTo>
                  <a:pt x="244005" y="189437"/>
                </a:lnTo>
                <a:lnTo>
                  <a:pt x="244005"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1028700" y="2251169"/>
            <a:ext cx="2438166" cy="302259"/>
          </a:xfrm>
          <a:prstGeom prst="rect">
            <a:avLst/>
          </a:prstGeom>
        </p:spPr>
        <p:txBody>
          <a:bodyPr anchor="t" rtlCol="false" tIns="0" lIns="0" bIns="0" rIns="0">
            <a:spAutoFit/>
          </a:bodyPr>
          <a:lstStyle/>
          <a:p>
            <a:pPr algn="l">
              <a:lnSpc>
                <a:spcPts val="2240"/>
              </a:lnSpc>
              <a:spcBef>
                <a:spcPct val="0"/>
              </a:spcBef>
            </a:pPr>
            <a:r>
              <a:rPr lang="en-US" b="true" sz="1600">
                <a:solidFill>
                  <a:srgbClr val="000000"/>
                </a:solidFill>
                <a:latin typeface="Agrandir Grand Medium"/>
                <a:ea typeface="Agrandir Grand Medium"/>
                <a:cs typeface="Agrandir Grand Medium"/>
                <a:sym typeface="Agrandir Grand Medium"/>
              </a:rPr>
              <a:t>PRESENTATION</a:t>
            </a:r>
          </a:p>
        </p:txBody>
      </p:sp>
      <p:sp>
        <p:nvSpPr>
          <p:cNvPr name="TextBox 12" id="12"/>
          <p:cNvSpPr txBox="true"/>
          <p:nvPr/>
        </p:nvSpPr>
        <p:spPr>
          <a:xfrm rot="0">
            <a:off x="15090120" y="8766604"/>
            <a:ext cx="2047178" cy="302259"/>
          </a:xfrm>
          <a:prstGeom prst="rect">
            <a:avLst/>
          </a:prstGeom>
        </p:spPr>
        <p:txBody>
          <a:bodyPr anchor="t" rtlCol="false" tIns="0" lIns="0" bIns="0" rIns="0">
            <a:spAutoFit/>
          </a:bodyPr>
          <a:lstStyle/>
          <a:p>
            <a:pPr algn="r">
              <a:lnSpc>
                <a:spcPts val="2240"/>
              </a:lnSpc>
              <a:spcBef>
                <a:spcPct val="0"/>
              </a:spcBef>
            </a:pPr>
            <a:r>
              <a:rPr lang="en-US" b="true" sz="1600">
                <a:solidFill>
                  <a:srgbClr val="000000"/>
                </a:solidFill>
                <a:latin typeface="Agrandir Grand Medium"/>
                <a:ea typeface="Agrandir Grand Medium"/>
                <a:cs typeface="Agrandir Grand Medium"/>
                <a:sym typeface="Agrandir Grand Medium"/>
              </a:rPr>
              <a:t>30/04/2025</a:t>
            </a:r>
          </a:p>
        </p:txBody>
      </p:sp>
      <p:sp>
        <p:nvSpPr>
          <p:cNvPr name="TextBox 13" id="13"/>
          <p:cNvSpPr txBox="true"/>
          <p:nvPr/>
        </p:nvSpPr>
        <p:spPr>
          <a:xfrm rot="0">
            <a:off x="5101436" y="496147"/>
            <a:ext cx="4042564" cy="278764"/>
          </a:xfrm>
          <a:prstGeom prst="rect">
            <a:avLst/>
          </a:prstGeom>
        </p:spPr>
        <p:txBody>
          <a:bodyPr anchor="t" rtlCol="false" tIns="0" lIns="0" bIns="0" rIns="0">
            <a:spAutoFit/>
          </a:bodyPr>
          <a:lstStyle/>
          <a:p>
            <a:pPr algn="r">
              <a:lnSpc>
                <a:spcPts val="1960"/>
              </a:lnSpc>
              <a:spcBef>
                <a:spcPct val="0"/>
              </a:spcBef>
            </a:pPr>
            <a:r>
              <a:rPr lang="en-US" b="true" sz="1400" spc="271">
                <a:solidFill>
                  <a:srgbClr val="000000"/>
                </a:solidFill>
                <a:latin typeface="Agrandir Grand Medium"/>
                <a:ea typeface="Agrandir Grand Medium"/>
                <a:cs typeface="Agrandir Grand Medium"/>
                <a:sym typeface="Agrandir Grand Medium"/>
              </a:rPr>
              <a:t>GR17</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9068863"/>
            <a:ext cx="244005" cy="189437"/>
          </a:xfrm>
          <a:custGeom>
            <a:avLst/>
            <a:gdLst/>
            <a:ahLst/>
            <a:cxnLst/>
            <a:rect r="r" b="b" t="t" l="l"/>
            <a:pathLst>
              <a:path h="189437" w="244005">
                <a:moveTo>
                  <a:pt x="0" y="0"/>
                </a:moveTo>
                <a:lnTo>
                  <a:pt x="244005" y="0"/>
                </a:lnTo>
                <a:lnTo>
                  <a:pt x="244005" y="189437"/>
                </a:lnTo>
                <a:lnTo>
                  <a:pt x="0" y="1894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10800000">
            <a:off x="1028700" y="3030746"/>
            <a:ext cx="244005" cy="189437"/>
          </a:xfrm>
          <a:custGeom>
            <a:avLst/>
            <a:gdLst/>
            <a:ahLst/>
            <a:cxnLst/>
            <a:rect r="r" b="b" t="t" l="l"/>
            <a:pathLst>
              <a:path h="189437" w="244005">
                <a:moveTo>
                  <a:pt x="244005" y="0"/>
                </a:moveTo>
                <a:lnTo>
                  <a:pt x="0" y="0"/>
                </a:lnTo>
                <a:lnTo>
                  <a:pt x="0" y="189437"/>
                </a:lnTo>
                <a:lnTo>
                  <a:pt x="244005" y="189437"/>
                </a:lnTo>
                <a:lnTo>
                  <a:pt x="244005"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2336681" y="0"/>
            <a:ext cx="5951319" cy="2680372"/>
            <a:chOff x="0" y="0"/>
            <a:chExt cx="8459470" cy="3810000"/>
          </a:xfrm>
        </p:grpSpPr>
        <p:sp>
          <p:nvSpPr>
            <p:cNvPr name="Freeform 5" id="5"/>
            <p:cNvSpPr/>
            <p:nvPr/>
          </p:nvSpPr>
          <p:spPr>
            <a:xfrm flipH="false" flipV="false" rot="0">
              <a:off x="0" y="0"/>
              <a:ext cx="8459470" cy="3808730"/>
            </a:xfrm>
            <a:custGeom>
              <a:avLst/>
              <a:gdLst/>
              <a:ahLst/>
              <a:cxnLst/>
              <a:rect r="r" b="b" t="t" l="l"/>
              <a:pathLst>
                <a:path h="3808730" w="8459470">
                  <a:moveTo>
                    <a:pt x="458470" y="0"/>
                  </a:moveTo>
                  <a:lnTo>
                    <a:pt x="8001000" y="0"/>
                  </a:lnTo>
                  <a:cubicBezTo>
                    <a:pt x="8255000" y="0"/>
                    <a:pt x="8459470" y="205740"/>
                    <a:pt x="8459470" y="458470"/>
                  </a:cubicBezTo>
                  <a:lnTo>
                    <a:pt x="8459470" y="2320290"/>
                  </a:lnTo>
                  <a:cubicBezTo>
                    <a:pt x="8459470" y="2451100"/>
                    <a:pt x="8403590" y="2576830"/>
                    <a:pt x="8304530" y="2663190"/>
                  </a:cubicBezTo>
                  <a:lnTo>
                    <a:pt x="7141210" y="3693160"/>
                  </a:lnTo>
                  <a:cubicBezTo>
                    <a:pt x="7057390" y="3768090"/>
                    <a:pt x="6949440" y="3808730"/>
                    <a:pt x="6836410" y="3808730"/>
                  </a:cubicBezTo>
                  <a:lnTo>
                    <a:pt x="3760470" y="3808730"/>
                  </a:lnTo>
                  <a:cubicBezTo>
                    <a:pt x="3506470" y="3808730"/>
                    <a:pt x="3302000" y="3602990"/>
                    <a:pt x="3302000" y="3350260"/>
                  </a:cubicBezTo>
                  <a:lnTo>
                    <a:pt x="3302000" y="3227070"/>
                  </a:lnTo>
                  <a:cubicBezTo>
                    <a:pt x="3302000" y="2973070"/>
                    <a:pt x="3096260" y="2768600"/>
                    <a:pt x="2843530" y="2768600"/>
                  </a:cubicBezTo>
                  <a:lnTo>
                    <a:pt x="458470" y="2768600"/>
                  </a:lnTo>
                  <a:cubicBezTo>
                    <a:pt x="205740" y="2768600"/>
                    <a:pt x="0" y="2562860"/>
                    <a:pt x="0" y="2310130"/>
                  </a:cubicBezTo>
                  <a:lnTo>
                    <a:pt x="0" y="458470"/>
                  </a:lnTo>
                  <a:cubicBezTo>
                    <a:pt x="0" y="205740"/>
                    <a:pt x="205740" y="0"/>
                    <a:pt x="458470" y="0"/>
                  </a:cubicBezTo>
                  <a:close/>
                </a:path>
              </a:pathLst>
            </a:custGeom>
            <a:blipFill>
              <a:blip r:embed="rId4"/>
              <a:stretch>
                <a:fillRect l="0" t="-5400" r="0" b="0"/>
              </a:stretch>
            </a:blipFill>
          </p:spPr>
        </p:sp>
      </p:grpSp>
      <p:sp>
        <p:nvSpPr>
          <p:cNvPr name="TextBox 6" id="6"/>
          <p:cNvSpPr txBox="true"/>
          <p:nvPr/>
        </p:nvSpPr>
        <p:spPr>
          <a:xfrm rot="0">
            <a:off x="680017" y="1470561"/>
            <a:ext cx="8782494" cy="876306"/>
          </a:xfrm>
          <a:prstGeom prst="rect">
            <a:avLst/>
          </a:prstGeom>
        </p:spPr>
        <p:txBody>
          <a:bodyPr anchor="t" rtlCol="false" tIns="0" lIns="0" bIns="0" rIns="0">
            <a:spAutoFit/>
          </a:bodyPr>
          <a:lstStyle/>
          <a:p>
            <a:pPr algn="l">
              <a:lnSpc>
                <a:spcPts val="6300"/>
              </a:lnSpc>
            </a:pPr>
            <a:r>
              <a:rPr lang="en-US" sz="7000">
                <a:solidFill>
                  <a:srgbClr val="000000"/>
                </a:solidFill>
                <a:latin typeface="Saira"/>
                <a:ea typeface="Saira"/>
                <a:cs typeface="Saira"/>
                <a:sym typeface="Saira"/>
              </a:rPr>
              <a:t>KẾT LUẬN</a:t>
            </a:r>
          </a:p>
        </p:txBody>
      </p:sp>
      <p:sp>
        <p:nvSpPr>
          <p:cNvPr name="TextBox 7" id="7"/>
          <p:cNvSpPr txBox="true"/>
          <p:nvPr/>
        </p:nvSpPr>
        <p:spPr>
          <a:xfrm rot="0">
            <a:off x="1385384" y="3793159"/>
            <a:ext cx="15091574" cy="1505331"/>
          </a:xfrm>
          <a:prstGeom prst="rect">
            <a:avLst/>
          </a:prstGeom>
        </p:spPr>
        <p:txBody>
          <a:bodyPr anchor="t" rtlCol="false" tIns="0" lIns="0" bIns="0" rIns="0">
            <a:spAutoFit/>
          </a:bodyPr>
          <a:lstStyle/>
          <a:p>
            <a:pPr algn="l" marL="626107" indent="-313054" lvl="1">
              <a:lnSpc>
                <a:spcPts val="4001"/>
              </a:lnSpc>
              <a:buFont typeface="Arial"/>
              <a:buChar char="•"/>
            </a:pPr>
            <a:r>
              <a:rPr lang="en-US" b="true" sz="2899" spc="75">
                <a:solidFill>
                  <a:srgbClr val="000000"/>
                </a:solidFill>
                <a:latin typeface="Saira Bold"/>
                <a:ea typeface="Saira Bold"/>
                <a:cs typeface="Saira Bold"/>
                <a:sym typeface="Saira Bold"/>
              </a:rPr>
              <a:t> </a:t>
            </a:r>
            <a:r>
              <a:rPr lang="en-US" sz="2899" spc="75">
                <a:solidFill>
                  <a:srgbClr val="000000"/>
                </a:solidFill>
                <a:latin typeface="Saira"/>
                <a:ea typeface="Saira"/>
                <a:cs typeface="Saira"/>
                <a:sym typeface="Saira"/>
              </a:rPr>
              <a:t>Bài báo đã trình bày m</a:t>
            </a:r>
            <a:r>
              <a:rPr lang="en-US" sz="2899" spc="75">
                <a:solidFill>
                  <a:srgbClr val="000000"/>
                </a:solidFill>
                <a:latin typeface="Saira"/>
                <a:ea typeface="Saira"/>
                <a:cs typeface="Saira"/>
                <a:sym typeface="Saira"/>
              </a:rPr>
              <a:t>ột mô hình Instruction Tuning bao gồm các phương pháp tinh chỉnh theo từng tác vụ, đa tác vụ và zero-shot của các LLM trong lĩnh vực tài chính.</a:t>
            </a:r>
          </a:p>
        </p:txBody>
      </p:sp>
      <p:sp>
        <p:nvSpPr>
          <p:cNvPr name="TextBox 8" id="8"/>
          <p:cNvSpPr txBox="true"/>
          <p:nvPr/>
        </p:nvSpPr>
        <p:spPr>
          <a:xfrm rot="0">
            <a:off x="1385384" y="5796086"/>
            <a:ext cx="14636689" cy="1000506"/>
          </a:xfrm>
          <a:prstGeom prst="rect">
            <a:avLst/>
          </a:prstGeom>
        </p:spPr>
        <p:txBody>
          <a:bodyPr anchor="t" rtlCol="false" tIns="0" lIns="0" bIns="0" rIns="0">
            <a:spAutoFit/>
          </a:bodyPr>
          <a:lstStyle/>
          <a:p>
            <a:pPr algn="l" marL="626107" indent="-313054" lvl="1">
              <a:lnSpc>
                <a:spcPts val="4001"/>
              </a:lnSpc>
              <a:buFont typeface="Arial"/>
              <a:buChar char="•"/>
            </a:pPr>
            <a:r>
              <a:rPr lang="en-US" sz="2899" spc="75">
                <a:solidFill>
                  <a:srgbClr val="000000"/>
                </a:solidFill>
                <a:latin typeface="Saira"/>
                <a:ea typeface="Saira"/>
                <a:cs typeface="Saira"/>
                <a:sym typeface="Saira"/>
              </a:rPr>
              <a:t>Dự án</a:t>
            </a:r>
            <a:r>
              <a:rPr lang="en-US" sz="2899" spc="75">
                <a:solidFill>
                  <a:srgbClr val="000000"/>
                </a:solidFill>
                <a:latin typeface="Saira"/>
                <a:ea typeface="Saira"/>
                <a:cs typeface="Saira"/>
                <a:sym typeface="Saira"/>
              </a:rPr>
              <a:t> đã làm rõ và cho thấy các khả năng đa dạng cũng như những hạn chế của các LLM khác nhau khi đối mặt với các tác vụ NLP trong tài chính.</a:t>
            </a:r>
          </a:p>
        </p:txBody>
      </p:sp>
      <p:sp>
        <p:nvSpPr>
          <p:cNvPr name="TextBox 9" id="9"/>
          <p:cNvSpPr txBox="true"/>
          <p:nvPr/>
        </p:nvSpPr>
        <p:spPr>
          <a:xfrm rot="0">
            <a:off x="1385384" y="7294187"/>
            <a:ext cx="15204125" cy="1526540"/>
          </a:xfrm>
          <a:prstGeom prst="rect">
            <a:avLst/>
          </a:prstGeom>
        </p:spPr>
        <p:txBody>
          <a:bodyPr anchor="t" rtlCol="false" tIns="0" lIns="0" bIns="0" rIns="0">
            <a:spAutoFit/>
          </a:bodyPr>
          <a:lstStyle/>
          <a:p>
            <a:pPr algn="l" marL="626107" indent="-313054" lvl="1">
              <a:lnSpc>
                <a:spcPts val="4059"/>
              </a:lnSpc>
              <a:buFont typeface="Arial"/>
              <a:buChar char="•"/>
            </a:pPr>
            <a:r>
              <a:rPr lang="en-US" sz="2899" spc="75">
                <a:solidFill>
                  <a:srgbClr val="000000"/>
                </a:solidFill>
                <a:latin typeface="Saira"/>
                <a:ea typeface="Saira"/>
                <a:cs typeface="Saira"/>
                <a:sym typeface="Saira"/>
              </a:rPr>
              <a:t>Tiết lộ </a:t>
            </a:r>
            <a:r>
              <a:rPr lang="en-US" sz="2899" spc="75">
                <a:solidFill>
                  <a:srgbClr val="000000"/>
                </a:solidFill>
                <a:latin typeface="Saira"/>
                <a:ea typeface="Saira"/>
                <a:cs typeface="Saira"/>
                <a:sym typeface="Saira"/>
              </a:rPr>
              <a:t>những mô hình hiệu suất đặc trưng và cung cấp những hiểu biết về cách các mô hình này có thể được ứng dụng một cách hiệu quả cho các ứng dụng tài chính cụ thể.</a:t>
            </a:r>
          </a:p>
        </p:txBody>
      </p:sp>
      <p:sp>
        <p:nvSpPr>
          <p:cNvPr name="AutoShape 10" id="10"/>
          <p:cNvSpPr/>
          <p:nvPr/>
        </p:nvSpPr>
        <p:spPr>
          <a:xfrm>
            <a:off x="-1828230" y="670210"/>
            <a:ext cx="4576175" cy="0"/>
          </a:xfrm>
          <a:prstGeom prst="line">
            <a:avLst/>
          </a:prstGeom>
          <a:ln cap="flat" w="9525">
            <a:solidFill>
              <a:srgbClr val="000000"/>
            </a:solidFill>
            <a:prstDash val="solid"/>
            <a:headEnd type="none" len="sm" w="sm"/>
            <a:tailEnd type="none" len="sm" w="sm"/>
          </a:ln>
        </p:spPr>
      </p:sp>
      <p:sp>
        <p:nvSpPr>
          <p:cNvPr name="TextBox 11" id="11"/>
          <p:cNvSpPr txBox="true"/>
          <p:nvPr/>
        </p:nvSpPr>
        <p:spPr>
          <a:xfrm rot="0">
            <a:off x="-1941712" y="363505"/>
            <a:ext cx="6428834" cy="306704"/>
          </a:xfrm>
          <a:prstGeom prst="rect">
            <a:avLst/>
          </a:prstGeom>
        </p:spPr>
        <p:txBody>
          <a:bodyPr anchor="t" rtlCol="false" tIns="0" lIns="0" bIns="0" rIns="0">
            <a:spAutoFit/>
          </a:bodyPr>
          <a:lstStyle/>
          <a:p>
            <a:pPr algn="ctr">
              <a:lnSpc>
                <a:spcPts val="2520"/>
              </a:lnSpc>
              <a:spcBef>
                <a:spcPct val="0"/>
              </a:spcBef>
            </a:pPr>
            <a:r>
              <a:rPr lang="en-US" b="true" sz="1800">
                <a:solidFill>
                  <a:srgbClr val="000000"/>
                </a:solidFill>
                <a:latin typeface="Saira Medium"/>
                <a:ea typeface="Saira Medium"/>
                <a:cs typeface="Saira Medium"/>
                <a:sym typeface="Saira Medium"/>
              </a:rPr>
              <a:t>KẾT LUẬN</a:t>
            </a:r>
          </a:p>
        </p:txBody>
      </p:sp>
      <p:sp>
        <p:nvSpPr>
          <p:cNvPr name="TextBox 12" id="12"/>
          <p:cNvSpPr txBox="true"/>
          <p:nvPr/>
        </p:nvSpPr>
        <p:spPr>
          <a:xfrm rot="0">
            <a:off x="1999577" y="3163033"/>
            <a:ext cx="1773317" cy="497840"/>
          </a:xfrm>
          <a:prstGeom prst="rect">
            <a:avLst/>
          </a:prstGeom>
        </p:spPr>
        <p:txBody>
          <a:bodyPr anchor="t" rtlCol="false" tIns="0" lIns="0" bIns="0" rIns="0">
            <a:spAutoFit/>
          </a:bodyPr>
          <a:lstStyle/>
          <a:p>
            <a:pPr algn="just">
              <a:lnSpc>
                <a:spcPts val="4060"/>
              </a:lnSpc>
              <a:spcBef>
                <a:spcPct val="0"/>
              </a:spcBef>
            </a:pPr>
            <a:r>
              <a:rPr lang="en-US" b="true" sz="2900">
                <a:solidFill>
                  <a:srgbClr val="000000"/>
                </a:solidFill>
                <a:latin typeface="Saira Bold"/>
                <a:ea typeface="Saira Bold"/>
                <a:cs typeface="Saira Bold"/>
                <a:sym typeface="Saira Bold"/>
              </a:rPr>
              <a:t>TỔNG KẾT</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1307257" y="7334663"/>
            <a:ext cx="244005" cy="189437"/>
          </a:xfrm>
          <a:custGeom>
            <a:avLst/>
            <a:gdLst/>
            <a:ahLst/>
            <a:cxnLst/>
            <a:rect r="r" b="b" t="t" l="l"/>
            <a:pathLst>
              <a:path h="189437" w="244005">
                <a:moveTo>
                  <a:pt x="0" y="0"/>
                </a:moveTo>
                <a:lnTo>
                  <a:pt x="244005" y="0"/>
                </a:lnTo>
                <a:lnTo>
                  <a:pt x="244005" y="189437"/>
                </a:lnTo>
                <a:lnTo>
                  <a:pt x="0" y="1894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10800000">
            <a:off x="1185254" y="2829262"/>
            <a:ext cx="244005" cy="189437"/>
          </a:xfrm>
          <a:custGeom>
            <a:avLst/>
            <a:gdLst/>
            <a:ahLst/>
            <a:cxnLst/>
            <a:rect r="r" b="b" t="t" l="l"/>
            <a:pathLst>
              <a:path h="189437" w="244005">
                <a:moveTo>
                  <a:pt x="244005" y="0"/>
                </a:moveTo>
                <a:lnTo>
                  <a:pt x="0" y="0"/>
                </a:lnTo>
                <a:lnTo>
                  <a:pt x="0" y="189436"/>
                </a:lnTo>
                <a:lnTo>
                  <a:pt x="244005" y="189436"/>
                </a:lnTo>
                <a:lnTo>
                  <a:pt x="244005"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3001599" y="0"/>
            <a:ext cx="5286401" cy="2380904"/>
            <a:chOff x="0" y="0"/>
            <a:chExt cx="8459470" cy="3810000"/>
          </a:xfrm>
        </p:grpSpPr>
        <p:sp>
          <p:nvSpPr>
            <p:cNvPr name="Freeform 5" id="5"/>
            <p:cNvSpPr/>
            <p:nvPr/>
          </p:nvSpPr>
          <p:spPr>
            <a:xfrm flipH="false" flipV="false" rot="0">
              <a:off x="0" y="0"/>
              <a:ext cx="8459470" cy="3808730"/>
            </a:xfrm>
            <a:custGeom>
              <a:avLst/>
              <a:gdLst/>
              <a:ahLst/>
              <a:cxnLst/>
              <a:rect r="r" b="b" t="t" l="l"/>
              <a:pathLst>
                <a:path h="3808730" w="8459470">
                  <a:moveTo>
                    <a:pt x="458470" y="0"/>
                  </a:moveTo>
                  <a:lnTo>
                    <a:pt x="8001000" y="0"/>
                  </a:lnTo>
                  <a:cubicBezTo>
                    <a:pt x="8255000" y="0"/>
                    <a:pt x="8459470" y="205740"/>
                    <a:pt x="8459470" y="458470"/>
                  </a:cubicBezTo>
                  <a:lnTo>
                    <a:pt x="8459470" y="2320290"/>
                  </a:lnTo>
                  <a:cubicBezTo>
                    <a:pt x="8459470" y="2451100"/>
                    <a:pt x="8403590" y="2576830"/>
                    <a:pt x="8304530" y="2663190"/>
                  </a:cubicBezTo>
                  <a:lnTo>
                    <a:pt x="7141210" y="3693160"/>
                  </a:lnTo>
                  <a:cubicBezTo>
                    <a:pt x="7057390" y="3768090"/>
                    <a:pt x="6949440" y="3808730"/>
                    <a:pt x="6836410" y="3808730"/>
                  </a:cubicBezTo>
                  <a:lnTo>
                    <a:pt x="3760470" y="3808730"/>
                  </a:lnTo>
                  <a:cubicBezTo>
                    <a:pt x="3506470" y="3808730"/>
                    <a:pt x="3302000" y="3602990"/>
                    <a:pt x="3302000" y="3350260"/>
                  </a:cubicBezTo>
                  <a:lnTo>
                    <a:pt x="3302000" y="3227070"/>
                  </a:lnTo>
                  <a:cubicBezTo>
                    <a:pt x="3302000" y="2973070"/>
                    <a:pt x="3096260" y="2768600"/>
                    <a:pt x="2843530" y="2768600"/>
                  </a:cubicBezTo>
                  <a:lnTo>
                    <a:pt x="458470" y="2768600"/>
                  </a:lnTo>
                  <a:cubicBezTo>
                    <a:pt x="205740" y="2768600"/>
                    <a:pt x="0" y="2562860"/>
                    <a:pt x="0" y="2310130"/>
                  </a:cubicBezTo>
                  <a:lnTo>
                    <a:pt x="0" y="458470"/>
                  </a:lnTo>
                  <a:cubicBezTo>
                    <a:pt x="0" y="205740"/>
                    <a:pt x="205740" y="0"/>
                    <a:pt x="458470" y="0"/>
                  </a:cubicBezTo>
                  <a:close/>
                </a:path>
              </a:pathLst>
            </a:custGeom>
            <a:blipFill>
              <a:blip r:embed="rId4"/>
              <a:stretch>
                <a:fillRect l="0" t="-23901" r="0" b="-23901"/>
              </a:stretch>
            </a:blipFill>
          </p:spPr>
        </p:sp>
      </p:grpSp>
      <p:sp>
        <p:nvSpPr>
          <p:cNvPr name="TextBox 6" id="6"/>
          <p:cNvSpPr txBox="true"/>
          <p:nvPr/>
        </p:nvSpPr>
        <p:spPr>
          <a:xfrm rot="0">
            <a:off x="680017" y="1470561"/>
            <a:ext cx="8782494" cy="876306"/>
          </a:xfrm>
          <a:prstGeom prst="rect">
            <a:avLst/>
          </a:prstGeom>
        </p:spPr>
        <p:txBody>
          <a:bodyPr anchor="t" rtlCol="false" tIns="0" lIns="0" bIns="0" rIns="0">
            <a:spAutoFit/>
          </a:bodyPr>
          <a:lstStyle/>
          <a:p>
            <a:pPr algn="l">
              <a:lnSpc>
                <a:spcPts val="6300"/>
              </a:lnSpc>
            </a:pPr>
            <a:r>
              <a:rPr lang="en-US" sz="7000">
                <a:solidFill>
                  <a:srgbClr val="000000"/>
                </a:solidFill>
                <a:latin typeface="Saira"/>
                <a:ea typeface="Saira"/>
                <a:cs typeface="Saira"/>
                <a:sym typeface="Saira"/>
              </a:rPr>
              <a:t>KẾT LUẬN</a:t>
            </a:r>
          </a:p>
        </p:txBody>
      </p:sp>
      <p:sp>
        <p:nvSpPr>
          <p:cNvPr name="TextBox 7" id="7"/>
          <p:cNvSpPr txBox="true"/>
          <p:nvPr/>
        </p:nvSpPr>
        <p:spPr>
          <a:xfrm rot="0">
            <a:off x="1598213" y="3111947"/>
            <a:ext cx="15091574" cy="3019806"/>
          </a:xfrm>
          <a:prstGeom prst="rect">
            <a:avLst/>
          </a:prstGeom>
        </p:spPr>
        <p:txBody>
          <a:bodyPr anchor="t" rtlCol="false" tIns="0" lIns="0" bIns="0" rIns="0">
            <a:spAutoFit/>
          </a:bodyPr>
          <a:lstStyle/>
          <a:p>
            <a:pPr algn="l">
              <a:lnSpc>
                <a:spcPts val="4001"/>
              </a:lnSpc>
            </a:pPr>
            <a:r>
              <a:rPr lang="en-US" b="true" sz="2899" spc="75">
                <a:solidFill>
                  <a:srgbClr val="000000"/>
                </a:solidFill>
                <a:latin typeface="Saira Bold"/>
                <a:ea typeface="Saira Bold"/>
                <a:cs typeface="Saira Bold"/>
                <a:sym typeface="Saira Bold"/>
              </a:rPr>
              <a:t>TRONG TƯƠNG LAI:</a:t>
            </a:r>
          </a:p>
          <a:p>
            <a:pPr algn="l">
              <a:lnSpc>
                <a:spcPts val="4001"/>
              </a:lnSpc>
            </a:pPr>
          </a:p>
          <a:p>
            <a:pPr algn="l" marL="626107" indent="-313054" lvl="1">
              <a:lnSpc>
                <a:spcPts val="4001"/>
              </a:lnSpc>
              <a:buFont typeface="Arial"/>
              <a:buChar char="•"/>
            </a:pPr>
            <a:r>
              <a:rPr lang="en-US" sz="2899" spc="75">
                <a:solidFill>
                  <a:srgbClr val="000000"/>
                </a:solidFill>
                <a:latin typeface="Saira"/>
                <a:ea typeface="Saira"/>
                <a:cs typeface="Saira"/>
                <a:sym typeface="Saira"/>
              </a:rPr>
              <a:t>T</a:t>
            </a:r>
            <a:r>
              <a:rPr lang="en-US" sz="2899" spc="75">
                <a:solidFill>
                  <a:srgbClr val="000000"/>
                </a:solidFill>
                <a:latin typeface="Saira"/>
                <a:ea typeface="Saira"/>
                <a:cs typeface="Saira"/>
                <a:sym typeface="Saira"/>
              </a:rPr>
              <a:t>ích hợp thêm các mô hình mã nguồn mở khác</a:t>
            </a:r>
          </a:p>
          <a:p>
            <a:pPr algn="l" marL="626107" indent="-313054" lvl="1">
              <a:lnSpc>
                <a:spcPts val="4001"/>
              </a:lnSpc>
              <a:buFont typeface="Arial"/>
              <a:buChar char="•"/>
            </a:pPr>
            <a:r>
              <a:rPr lang="en-US" sz="2899" spc="75">
                <a:solidFill>
                  <a:srgbClr val="000000"/>
                </a:solidFill>
                <a:latin typeface="Saira"/>
                <a:ea typeface="Saira"/>
                <a:cs typeface="Saira"/>
                <a:sym typeface="Saira"/>
              </a:rPr>
              <a:t>Nghiên cứu các mô hình có kích thước tham số lớn từ 13 đến 100 tỷ</a:t>
            </a:r>
          </a:p>
          <a:p>
            <a:pPr algn="l" marL="626107" indent="-313054" lvl="1">
              <a:lnSpc>
                <a:spcPts val="4001"/>
              </a:lnSpc>
              <a:buFont typeface="Arial"/>
              <a:buChar char="•"/>
            </a:pPr>
            <a:r>
              <a:rPr lang="en-US" sz="2899" spc="75">
                <a:solidFill>
                  <a:srgbClr val="000000"/>
                </a:solidFill>
                <a:latin typeface="Saira"/>
                <a:ea typeface="Saira"/>
                <a:cs typeface="Saira"/>
                <a:sym typeface="Saira"/>
              </a:rPr>
              <a:t>Nỗ lực để nâng cao độ bền vững cũng như khả năng tổng quát của các LLM. </a:t>
            </a:r>
          </a:p>
          <a:p>
            <a:pPr algn="l" marL="626107" indent="-313054" lvl="1">
              <a:lnSpc>
                <a:spcPts val="4001"/>
              </a:lnSpc>
              <a:buFont typeface="Arial"/>
              <a:buChar char="•"/>
            </a:pPr>
            <a:r>
              <a:rPr lang="en-US" sz="2899" spc="75">
                <a:solidFill>
                  <a:srgbClr val="000000"/>
                </a:solidFill>
                <a:latin typeface="Saira"/>
                <a:ea typeface="Saira"/>
                <a:cs typeface="Saira"/>
                <a:sym typeface="Saira"/>
              </a:rPr>
              <a:t>Thêm </a:t>
            </a:r>
            <a:r>
              <a:rPr lang="en-US" sz="2899" spc="75">
                <a:solidFill>
                  <a:srgbClr val="000000"/>
                </a:solidFill>
                <a:latin typeface="Saira"/>
                <a:ea typeface="Saira"/>
                <a:cs typeface="Saira"/>
                <a:sym typeface="Saira"/>
              </a:rPr>
              <a:t>các chiến lược nhằm giảm hiện tượng nhiễu giữa các tác vụ</a:t>
            </a:r>
          </a:p>
        </p:txBody>
      </p:sp>
      <p:sp>
        <p:nvSpPr>
          <p:cNvPr name="Freeform 8" id="8"/>
          <p:cNvSpPr/>
          <p:nvPr/>
        </p:nvSpPr>
        <p:spPr>
          <a:xfrm flipH="true" flipV="false" rot="0">
            <a:off x="15969331" y="2927168"/>
            <a:ext cx="2021282" cy="241930"/>
          </a:xfrm>
          <a:custGeom>
            <a:avLst/>
            <a:gdLst/>
            <a:ahLst/>
            <a:cxnLst/>
            <a:rect r="r" b="b" t="t" l="l"/>
            <a:pathLst>
              <a:path h="241930" w="2021282">
                <a:moveTo>
                  <a:pt x="2021282" y="0"/>
                </a:moveTo>
                <a:lnTo>
                  <a:pt x="0" y="0"/>
                </a:lnTo>
                <a:lnTo>
                  <a:pt x="0" y="241929"/>
                </a:lnTo>
                <a:lnTo>
                  <a:pt x="2021282" y="241929"/>
                </a:lnTo>
                <a:lnTo>
                  <a:pt x="2021282"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9" id="9"/>
          <p:cNvSpPr/>
          <p:nvPr/>
        </p:nvSpPr>
        <p:spPr>
          <a:xfrm>
            <a:off x="-1828230" y="670210"/>
            <a:ext cx="4576175" cy="0"/>
          </a:xfrm>
          <a:prstGeom prst="line">
            <a:avLst/>
          </a:prstGeom>
          <a:ln cap="flat" w="9525">
            <a:solidFill>
              <a:srgbClr val="000000"/>
            </a:solidFill>
            <a:prstDash val="solid"/>
            <a:headEnd type="none" len="sm" w="sm"/>
            <a:tailEnd type="none" len="sm" w="sm"/>
          </a:ln>
        </p:spPr>
      </p:sp>
      <p:sp>
        <p:nvSpPr>
          <p:cNvPr name="TextBox 10" id="10"/>
          <p:cNvSpPr txBox="true"/>
          <p:nvPr/>
        </p:nvSpPr>
        <p:spPr>
          <a:xfrm rot="0">
            <a:off x="-1941712" y="363505"/>
            <a:ext cx="6428834" cy="306704"/>
          </a:xfrm>
          <a:prstGeom prst="rect">
            <a:avLst/>
          </a:prstGeom>
        </p:spPr>
        <p:txBody>
          <a:bodyPr anchor="t" rtlCol="false" tIns="0" lIns="0" bIns="0" rIns="0">
            <a:spAutoFit/>
          </a:bodyPr>
          <a:lstStyle/>
          <a:p>
            <a:pPr algn="ctr">
              <a:lnSpc>
                <a:spcPts val="2520"/>
              </a:lnSpc>
              <a:spcBef>
                <a:spcPct val="0"/>
              </a:spcBef>
            </a:pPr>
            <a:r>
              <a:rPr lang="en-US" b="true" sz="1800">
                <a:solidFill>
                  <a:srgbClr val="000000"/>
                </a:solidFill>
                <a:latin typeface="Saira Medium"/>
                <a:ea typeface="Saira Medium"/>
                <a:cs typeface="Saira Medium"/>
                <a:sym typeface="Saira Medium"/>
              </a:rPr>
              <a:t>KẾT LUẬN</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TextBox 2" id="2"/>
          <p:cNvSpPr txBox="true"/>
          <p:nvPr/>
        </p:nvSpPr>
        <p:spPr>
          <a:xfrm rot="0">
            <a:off x="4343201" y="3524717"/>
            <a:ext cx="9601597" cy="3370915"/>
          </a:xfrm>
          <a:prstGeom prst="rect">
            <a:avLst/>
          </a:prstGeom>
        </p:spPr>
        <p:txBody>
          <a:bodyPr anchor="t" rtlCol="false" tIns="0" lIns="0" bIns="0" rIns="0">
            <a:spAutoFit/>
          </a:bodyPr>
          <a:lstStyle/>
          <a:p>
            <a:pPr algn="ctr">
              <a:lnSpc>
                <a:spcPts val="11086"/>
              </a:lnSpc>
            </a:pPr>
            <a:r>
              <a:rPr lang="en-US" sz="13857">
                <a:solidFill>
                  <a:srgbClr val="000000"/>
                </a:solidFill>
                <a:latin typeface="Agrandir Grand"/>
                <a:ea typeface="Agrandir Grand"/>
                <a:cs typeface="Agrandir Grand"/>
                <a:sym typeface="Agrandir Grand"/>
              </a:rPr>
              <a:t>THANK YOU</a:t>
            </a:r>
          </a:p>
        </p:txBody>
      </p:sp>
      <p:sp>
        <p:nvSpPr>
          <p:cNvPr name="Freeform 3" id="3"/>
          <p:cNvSpPr/>
          <p:nvPr/>
        </p:nvSpPr>
        <p:spPr>
          <a:xfrm flipH="false" flipV="false" rot="0">
            <a:off x="1028700" y="9068863"/>
            <a:ext cx="244005" cy="189437"/>
          </a:xfrm>
          <a:custGeom>
            <a:avLst/>
            <a:gdLst/>
            <a:ahLst/>
            <a:cxnLst/>
            <a:rect r="r" b="b" t="t" l="l"/>
            <a:pathLst>
              <a:path h="189437" w="244005">
                <a:moveTo>
                  <a:pt x="0" y="0"/>
                </a:moveTo>
                <a:lnTo>
                  <a:pt x="244005" y="0"/>
                </a:lnTo>
                <a:lnTo>
                  <a:pt x="244005" y="189437"/>
                </a:lnTo>
                <a:lnTo>
                  <a:pt x="0" y="1894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7015295" y="9068863"/>
            <a:ext cx="244005" cy="189437"/>
          </a:xfrm>
          <a:custGeom>
            <a:avLst/>
            <a:gdLst/>
            <a:ahLst/>
            <a:cxnLst/>
            <a:rect r="r" b="b" t="t" l="l"/>
            <a:pathLst>
              <a:path h="189437" w="244005">
                <a:moveTo>
                  <a:pt x="244005" y="0"/>
                </a:moveTo>
                <a:lnTo>
                  <a:pt x="0" y="0"/>
                </a:lnTo>
                <a:lnTo>
                  <a:pt x="0" y="189437"/>
                </a:lnTo>
                <a:lnTo>
                  <a:pt x="244005" y="189437"/>
                </a:lnTo>
                <a:lnTo>
                  <a:pt x="24400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17015295" y="1028700"/>
            <a:ext cx="244005" cy="189437"/>
          </a:xfrm>
          <a:custGeom>
            <a:avLst/>
            <a:gdLst/>
            <a:ahLst/>
            <a:cxnLst/>
            <a:rect r="r" b="b" t="t" l="l"/>
            <a:pathLst>
              <a:path h="189437" w="244005">
                <a:moveTo>
                  <a:pt x="0" y="0"/>
                </a:moveTo>
                <a:lnTo>
                  <a:pt x="244005" y="0"/>
                </a:lnTo>
                <a:lnTo>
                  <a:pt x="244005" y="189437"/>
                </a:lnTo>
                <a:lnTo>
                  <a:pt x="0" y="1894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10800000">
            <a:off x="1028700" y="1028700"/>
            <a:ext cx="244005" cy="189437"/>
          </a:xfrm>
          <a:custGeom>
            <a:avLst/>
            <a:gdLst/>
            <a:ahLst/>
            <a:cxnLst/>
            <a:rect r="r" b="b" t="t" l="l"/>
            <a:pathLst>
              <a:path h="189437" w="244005">
                <a:moveTo>
                  <a:pt x="244005" y="0"/>
                </a:moveTo>
                <a:lnTo>
                  <a:pt x="0" y="0"/>
                </a:lnTo>
                <a:lnTo>
                  <a:pt x="0" y="189437"/>
                </a:lnTo>
                <a:lnTo>
                  <a:pt x="244005" y="189437"/>
                </a:lnTo>
                <a:lnTo>
                  <a:pt x="24400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7122718" y="942975"/>
            <a:ext cx="4042564" cy="354329"/>
          </a:xfrm>
          <a:prstGeom prst="rect">
            <a:avLst/>
          </a:prstGeom>
        </p:spPr>
        <p:txBody>
          <a:bodyPr anchor="t" rtlCol="false" tIns="0" lIns="0" bIns="0" rIns="0">
            <a:spAutoFit/>
          </a:bodyPr>
          <a:lstStyle/>
          <a:p>
            <a:pPr algn="ctr">
              <a:lnSpc>
                <a:spcPts val="2520"/>
              </a:lnSpc>
              <a:spcBef>
                <a:spcPct val="0"/>
              </a:spcBef>
            </a:pPr>
            <a:r>
              <a:rPr lang="en-US" b="true" sz="1800" spc="349">
                <a:solidFill>
                  <a:srgbClr val="000000"/>
                </a:solidFill>
                <a:latin typeface="Agrandir Grand Medium"/>
                <a:ea typeface="Agrandir Grand Medium"/>
                <a:cs typeface="Agrandir Grand Medium"/>
                <a:sym typeface="Agrandir Grand Medium"/>
              </a:rPr>
              <a:t>GR17</a:t>
            </a:r>
          </a:p>
        </p:txBody>
      </p:sp>
      <p:sp>
        <p:nvSpPr>
          <p:cNvPr name="TextBox 8" id="8"/>
          <p:cNvSpPr txBox="true"/>
          <p:nvPr/>
        </p:nvSpPr>
        <p:spPr>
          <a:xfrm rot="0">
            <a:off x="4170124" y="8994207"/>
            <a:ext cx="2906236" cy="264093"/>
          </a:xfrm>
          <a:prstGeom prst="rect">
            <a:avLst/>
          </a:prstGeom>
        </p:spPr>
        <p:txBody>
          <a:bodyPr anchor="t" rtlCol="false" tIns="0" lIns="0" bIns="0" rIns="0">
            <a:spAutoFit/>
          </a:bodyPr>
          <a:lstStyle/>
          <a:p>
            <a:pPr algn="ctr">
              <a:lnSpc>
                <a:spcPts val="2240"/>
              </a:lnSpc>
              <a:spcBef>
                <a:spcPct val="0"/>
              </a:spcBef>
            </a:pPr>
            <a:r>
              <a:rPr lang="en-US" sz="1600" i="true" spc="-64">
                <a:solidFill>
                  <a:srgbClr val="000000"/>
                </a:solidFill>
                <a:latin typeface="Open Sauce Italics"/>
                <a:ea typeface="Open Sauce Italics"/>
                <a:cs typeface="Open Sauce Italics"/>
                <a:sym typeface="Open Sauce Italics"/>
              </a:rPr>
              <a:t>www.reallygreatsite.com</a:t>
            </a:r>
          </a:p>
        </p:txBody>
      </p:sp>
      <p:sp>
        <p:nvSpPr>
          <p:cNvPr name="TextBox 9" id="9"/>
          <p:cNvSpPr txBox="true"/>
          <p:nvPr/>
        </p:nvSpPr>
        <p:spPr>
          <a:xfrm rot="0">
            <a:off x="7690882" y="8994207"/>
            <a:ext cx="2906236" cy="816609"/>
          </a:xfrm>
          <a:prstGeom prst="rect">
            <a:avLst/>
          </a:prstGeom>
        </p:spPr>
        <p:txBody>
          <a:bodyPr anchor="t" rtlCol="false" tIns="0" lIns="0" bIns="0" rIns="0">
            <a:spAutoFit/>
          </a:bodyPr>
          <a:lstStyle/>
          <a:p>
            <a:pPr algn="ctr">
              <a:lnSpc>
                <a:spcPts val="2240"/>
              </a:lnSpc>
              <a:spcBef>
                <a:spcPct val="0"/>
              </a:spcBef>
            </a:pPr>
            <a:r>
              <a:rPr lang="en-US" sz="1600" i="true" spc="-64">
                <a:solidFill>
                  <a:srgbClr val="000000"/>
                </a:solidFill>
                <a:latin typeface="Open Sauce Italics"/>
                <a:ea typeface="Open Sauce Italics"/>
                <a:cs typeface="Open Sauce Italics"/>
                <a:sym typeface="Open Sauce Italics"/>
              </a:rPr>
              <a:t>+84325601530</a:t>
            </a:r>
          </a:p>
          <a:p>
            <a:pPr algn="ctr">
              <a:lnSpc>
                <a:spcPts val="2240"/>
              </a:lnSpc>
              <a:spcBef>
                <a:spcPct val="0"/>
              </a:spcBef>
            </a:pPr>
            <a:r>
              <a:rPr lang="en-US" sz="1600" i="true" spc="-64">
                <a:solidFill>
                  <a:srgbClr val="000000"/>
                </a:solidFill>
                <a:latin typeface="Open Sauce Italics"/>
                <a:ea typeface="Open Sauce Italics"/>
                <a:cs typeface="Open Sauce Italics"/>
                <a:sym typeface="Open Sauce Italics"/>
              </a:rPr>
              <a:t>Hãy gọi cho mình nếu bạn có thắc mắc về ai của chúng minh</a:t>
            </a:r>
          </a:p>
        </p:txBody>
      </p:sp>
      <p:sp>
        <p:nvSpPr>
          <p:cNvPr name="TextBox 10" id="10"/>
          <p:cNvSpPr txBox="true"/>
          <p:nvPr/>
        </p:nvSpPr>
        <p:spPr>
          <a:xfrm rot="0">
            <a:off x="11211640" y="8994207"/>
            <a:ext cx="2906236" cy="264093"/>
          </a:xfrm>
          <a:prstGeom prst="rect">
            <a:avLst/>
          </a:prstGeom>
        </p:spPr>
        <p:txBody>
          <a:bodyPr anchor="t" rtlCol="false" tIns="0" lIns="0" bIns="0" rIns="0">
            <a:spAutoFit/>
          </a:bodyPr>
          <a:lstStyle/>
          <a:p>
            <a:pPr algn="ctr">
              <a:lnSpc>
                <a:spcPts val="2240"/>
              </a:lnSpc>
              <a:spcBef>
                <a:spcPct val="0"/>
              </a:spcBef>
            </a:pPr>
            <a:r>
              <a:rPr lang="en-US" sz="1600" i="true" spc="-64">
                <a:solidFill>
                  <a:srgbClr val="000000"/>
                </a:solidFill>
                <a:latin typeface="Open Sauce Italics"/>
                <a:ea typeface="Open Sauce Italics"/>
                <a:cs typeface="Open Sauce Italics"/>
                <a:sym typeface="Open Sauce Italics"/>
              </a:rPr>
              <a:t>hello@reallygreatsite.com</a:t>
            </a:r>
          </a:p>
        </p:txBody>
      </p:sp>
      <p:sp>
        <p:nvSpPr>
          <p:cNvPr name="Freeform 11" id="11"/>
          <p:cNvSpPr/>
          <p:nvPr/>
        </p:nvSpPr>
        <p:spPr>
          <a:xfrm flipH="false" flipV="false" rot="-1461634">
            <a:off x="13990689" y="2320970"/>
            <a:ext cx="4758175" cy="5055166"/>
          </a:xfrm>
          <a:custGeom>
            <a:avLst/>
            <a:gdLst/>
            <a:ahLst/>
            <a:cxnLst/>
            <a:rect r="r" b="b" t="t" l="l"/>
            <a:pathLst>
              <a:path h="5055166" w="4758175">
                <a:moveTo>
                  <a:pt x="0" y="0"/>
                </a:moveTo>
                <a:lnTo>
                  <a:pt x="4758175" y="0"/>
                </a:lnTo>
                <a:lnTo>
                  <a:pt x="4758175" y="5055166"/>
                </a:lnTo>
                <a:lnTo>
                  <a:pt x="0" y="5055166"/>
                </a:lnTo>
                <a:lnTo>
                  <a:pt x="0" y="0"/>
                </a:lnTo>
                <a:close/>
              </a:path>
            </a:pathLst>
          </a:custGeom>
          <a:blipFill>
            <a:blip r:embed="rId4"/>
            <a:stretch>
              <a:fillRect l="0" t="0" r="0" b="0"/>
            </a:stretch>
          </a:blipFill>
        </p:spPr>
      </p:sp>
      <p:sp>
        <p:nvSpPr>
          <p:cNvPr name="Freeform 12" id="12"/>
          <p:cNvSpPr/>
          <p:nvPr/>
        </p:nvSpPr>
        <p:spPr>
          <a:xfrm flipH="false" flipV="false" rot="1481988">
            <a:off x="1398313" y="3692122"/>
            <a:ext cx="3431873" cy="3646080"/>
          </a:xfrm>
          <a:custGeom>
            <a:avLst/>
            <a:gdLst/>
            <a:ahLst/>
            <a:cxnLst/>
            <a:rect r="r" b="b" t="t" l="l"/>
            <a:pathLst>
              <a:path h="3646080" w="3431873">
                <a:moveTo>
                  <a:pt x="0" y="0"/>
                </a:moveTo>
                <a:lnTo>
                  <a:pt x="3431872" y="0"/>
                </a:lnTo>
                <a:lnTo>
                  <a:pt x="3431872" y="3646080"/>
                </a:lnTo>
                <a:lnTo>
                  <a:pt x="0" y="3646080"/>
                </a:lnTo>
                <a:lnTo>
                  <a:pt x="0" y="0"/>
                </a:lnTo>
                <a:close/>
              </a:path>
            </a:pathLst>
          </a:custGeom>
          <a:blipFill>
            <a:blip r:embed="rId4"/>
            <a:stretch>
              <a:fillRect l="0" t="0" r="0" b="0"/>
            </a:stretch>
          </a:blipFill>
        </p:spPr>
      </p:sp>
      <p:sp>
        <p:nvSpPr>
          <p:cNvPr name="Freeform 13" id="13"/>
          <p:cNvSpPr/>
          <p:nvPr/>
        </p:nvSpPr>
        <p:spPr>
          <a:xfrm flipH="false" flipV="false" rot="0">
            <a:off x="8959667" y="7214657"/>
            <a:ext cx="368665" cy="368665"/>
          </a:xfrm>
          <a:custGeom>
            <a:avLst/>
            <a:gdLst/>
            <a:ahLst/>
            <a:cxnLst/>
            <a:rect r="r" b="b" t="t" l="l"/>
            <a:pathLst>
              <a:path h="368665" w="368665">
                <a:moveTo>
                  <a:pt x="0" y="0"/>
                </a:moveTo>
                <a:lnTo>
                  <a:pt x="368666" y="0"/>
                </a:lnTo>
                <a:lnTo>
                  <a:pt x="368666" y="368665"/>
                </a:lnTo>
                <a:lnTo>
                  <a:pt x="0" y="3686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true" flipV="false" rot="0">
            <a:off x="17137297" y="6281719"/>
            <a:ext cx="244005" cy="189437"/>
          </a:xfrm>
          <a:custGeom>
            <a:avLst/>
            <a:gdLst/>
            <a:ahLst/>
            <a:cxnLst/>
            <a:rect r="r" b="b" t="t" l="l"/>
            <a:pathLst>
              <a:path h="189437" w="244005">
                <a:moveTo>
                  <a:pt x="244006" y="0"/>
                </a:moveTo>
                <a:lnTo>
                  <a:pt x="0" y="0"/>
                </a:lnTo>
                <a:lnTo>
                  <a:pt x="0" y="189437"/>
                </a:lnTo>
                <a:lnTo>
                  <a:pt x="244006" y="189437"/>
                </a:lnTo>
                <a:lnTo>
                  <a:pt x="24400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466922"/>
            <a:ext cx="14640998" cy="1606549"/>
          </a:xfrm>
          <a:prstGeom prst="rect">
            <a:avLst/>
          </a:prstGeom>
        </p:spPr>
        <p:txBody>
          <a:bodyPr anchor="t" rtlCol="false" tIns="0" lIns="0" bIns="0" rIns="0">
            <a:spAutoFit/>
          </a:bodyPr>
          <a:lstStyle/>
          <a:p>
            <a:pPr algn="l">
              <a:lnSpc>
                <a:spcPts val="11200"/>
              </a:lnSpc>
              <a:spcBef>
                <a:spcPct val="0"/>
              </a:spcBef>
            </a:pPr>
            <a:r>
              <a:rPr lang="en-US" sz="8000">
                <a:solidFill>
                  <a:srgbClr val="000000"/>
                </a:solidFill>
                <a:latin typeface="Agrandir Grand"/>
                <a:ea typeface="Agrandir Grand"/>
                <a:cs typeface="Agrandir Grand"/>
                <a:sym typeface="Agrandir Grand"/>
              </a:rPr>
              <a:t>INSTRUCTION TUNING</a:t>
            </a:r>
          </a:p>
        </p:txBody>
      </p:sp>
      <p:sp>
        <p:nvSpPr>
          <p:cNvPr name="AutoShape 4" id="4"/>
          <p:cNvSpPr/>
          <p:nvPr/>
        </p:nvSpPr>
        <p:spPr>
          <a:xfrm flipV="true">
            <a:off x="1028700" y="2335582"/>
            <a:ext cx="16230600" cy="0"/>
          </a:xfrm>
          <a:prstGeom prst="line">
            <a:avLst/>
          </a:prstGeom>
          <a:ln cap="flat" w="9525">
            <a:solidFill>
              <a:srgbClr val="000000"/>
            </a:solidFill>
            <a:prstDash val="solid"/>
            <a:headEnd type="none" len="sm" w="sm"/>
            <a:tailEnd type="none" len="sm" w="sm"/>
          </a:ln>
        </p:spPr>
      </p:sp>
      <p:sp>
        <p:nvSpPr>
          <p:cNvPr name="Freeform 5" id="5"/>
          <p:cNvSpPr/>
          <p:nvPr/>
        </p:nvSpPr>
        <p:spPr>
          <a:xfrm flipH="false" flipV="false" rot="0">
            <a:off x="1028700" y="2597519"/>
            <a:ext cx="2446839" cy="292865"/>
          </a:xfrm>
          <a:custGeom>
            <a:avLst/>
            <a:gdLst/>
            <a:ahLst/>
            <a:cxnLst/>
            <a:rect r="r" b="b" t="t" l="l"/>
            <a:pathLst>
              <a:path h="292865" w="2446839">
                <a:moveTo>
                  <a:pt x="0" y="0"/>
                </a:moveTo>
                <a:lnTo>
                  <a:pt x="2446839" y="0"/>
                </a:lnTo>
                <a:lnTo>
                  <a:pt x="2446839" y="292865"/>
                </a:lnTo>
                <a:lnTo>
                  <a:pt x="0" y="2928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0">
            <a:off x="14812461" y="2743952"/>
            <a:ext cx="2446839" cy="292865"/>
          </a:xfrm>
          <a:custGeom>
            <a:avLst/>
            <a:gdLst/>
            <a:ahLst/>
            <a:cxnLst/>
            <a:rect r="r" b="b" t="t" l="l"/>
            <a:pathLst>
              <a:path h="292865" w="2446839">
                <a:moveTo>
                  <a:pt x="2446839" y="0"/>
                </a:moveTo>
                <a:lnTo>
                  <a:pt x="0" y="0"/>
                </a:lnTo>
                <a:lnTo>
                  <a:pt x="0" y="292865"/>
                </a:lnTo>
                <a:lnTo>
                  <a:pt x="2446839" y="292865"/>
                </a:lnTo>
                <a:lnTo>
                  <a:pt x="244683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true" rot="0">
            <a:off x="1028700" y="2942098"/>
            <a:ext cx="244005" cy="189437"/>
          </a:xfrm>
          <a:custGeom>
            <a:avLst/>
            <a:gdLst/>
            <a:ahLst/>
            <a:cxnLst/>
            <a:rect r="r" b="b" t="t" l="l"/>
            <a:pathLst>
              <a:path h="189437" w="244005">
                <a:moveTo>
                  <a:pt x="0" y="189437"/>
                </a:moveTo>
                <a:lnTo>
                  <a:pt x="244005" y="189437"/>
                </a:lnTo>
                <a:lnTo>
                  <a:pt x="244005" y="0"/>
                </a:lnTo>
                <a:lnTo>
                  <a:pt x="0" y="0"/>
                </a:lnTo>
                <a:lnTo>
                  <a:pt x="0" y="18943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150703" y="3322035"/>
            <a:ext cx="15007180" cy="2959684"/>
          </a:xfrm>
          <a:prstGeom prst="rect">
            <a:avLst/>
          </a:prstGeom>
        </p:spPr>
        <p:txBody>
          <a:bodyPr anchor="t" rtlCol="false" tIns="0" lIns="0" bIns="0" rIns="0">
            <a:spAutoFit/>
          </a:bodyPr>
          <a:lstStyle/>
          <a:p>
            <a:pPr algn="l">
              <a:lnSpc>
                <a:spcPts val="5599"/>
              </a:lnSpc>
            </a:pPr>
            <a:r>
              <a:rPr lang="en-US" sz="3999">
                <a:solidFill>
                  <a:srgbClr val="000000"/>
                </a:solidFill>
                <a:latin typeface="Saira"/>
                <a:ea typeface="Saira"/>
                <a:cs typeface="Saira"/>
                <a:sym typeface="Saira"/>
              </a:rPr>
              <a:t>Instruction Tuning là gì?</a:t>
            </a:r>
          </a:p>
          <a:p>
            <a:pPr algn="l">
              <a:lnSpc>
                <a:spcPts val="5599"/>
              </a:lnSpc>
            </a:pPr>
          </a:p>
          <a:p>
            <a:pPr algn="l">
              <a:lnSpc>
                <a:spcPts val="4135"/>
              </a:lnSpc>
              <a:spcBef>
                <a:spcPct val="0"/>
              </a:spcBef>
            </a:pPr>
            <a:r>
              <a:rPr lang="en-US" sz="2954">
                <a:solidFill>
                  <a:srgbClr val="000000"/>
                </a:solidFill>
                <a:latin typeface="Saira"/>
                <a:ea typeface="Saira"/>
                <a:cs typeface="Saira"/>
                <a:sym typeface="Saira"/>
              </a:rPr>
              <a:t>Instruction Tuning là quá trình huấn luyện một mô hình ngôn ngữ đã được đào tạo trước (bằng cách cung cấp các cặp dữ liệu gồm hướng dẫn (instruction) và kết quả mong muốn (output), giúp mô hình hiểu và thực hiện các tác vụ theo yêu cầu cụ thể.</a:t>
            </a:r>
          </a:p>
        </p:txBody>
      </p:sp>
      <p:sp>
        <p:nvSpPr>
          <p:cNvPr name="TextBox 9" id="9"/>
          <p:cNvSpPr txBox="true"/>
          <p:nvPr/>
        </p:nvSpPr>
        <p:spPr>
          <a:xfrm rot="0">
            <a:off x="305335" y="7442706"/>
            <a:ext cx="17677329" cy="1526290"/>
          </a:xfrm>
          <a:prstGeom prst="rect">
            <a:avLst/>
          </a:prstGeom>
        </p:spPr>
        <p:txBody>
          <a:bodyPr anchor="t" rtlCol="false" tIns="0" lIns="0" bIns="0" rIns="0">
            <a:spAutoFit/>
          </a:bodyPr>
          <a:lstStyle/>
          <a:p>
            <a:pPr algn="ctr">
              <a:lnSpc>
                <a:spcPts val="6173"/>
              </a:lnSpc>
              <a:spcBef>
                <a:spcPct val="0"/>
              </a:spcBef>
            </a:pPr>
            <a:r>
              <a:rPr lang="en-US" sz="4409">
                <a:solidFill>
                  <a:srgbClr val="000000"/>
                </a:solidFill>
                <a:latin typeface="Saira"/>
                <a:ea typeface="Saira"/>
                <a:cs typeface="Saira"/>
                <a:sym typeface="Saira"/>
              </a:rPr>
              <a:t>MÔ</a:t>
            </a:r>
            <a:r>
              <a:rPr lang="en-US" sz="4409">
                <a:solidFill>
                  <a:srgbClr val="000000"/>
                </a:solidFill>
                <a:latin typeface="Saira"/>
                <a:ea typeface="Saira"/>
                <a:cs typeface="Saira"/>
                <a:sym typeface="Saira"/>
              </a:rPr>
              <a:t> HÌNH ĐÃ ĐÀO TẠO → HƯỚNG DẪN → MÔ HÌNH SAU TINH CHỈNH</a:t>
            </a:r>
          </a:p>
          <a:p>
            <a:pPr algn="ctr">
              <a:lnSpc>
                <a:spcPts val="6173"/>
              </a:lnSpc>
              <a:spcBef>
                <a:spcPct val="0"/>
              </a:spcBef>
            </a:pPr>
          </a:p>
        </p:txBody>
      </p:sp>
      <p:sp>
        <p:nvSpPr>
          <p:cNvPr name="AutoShape 10" id="10"/>
          <p:cNvSpPr/>
          <p:nvPr/>
        </p:nvSpPr>
        <p:spPr>
          <a:xfrm>
            <a:off x="-1828230" y="670210"/>
            <a:ext cx="4576175" cy="0"/>
          </a:xfrm>
          <a:prstGeom prst="line">
            <a:avLst/>
          </a:prstGeom>
          <a:ln cap="flat" w="9525">
            <a:solidFill>
              <a:srgbClr val="000000"/>
            </a:solidFill>
            <a:prstDash val="solid"/>
            <a:headEnd type="none" len="sm" w="sm"/>
            <a:tailEnd type="none" len="sm" w="sm"/>
          </a:ln>
        </p:spPr>
      </p:sp>
      <p:sp>
        <p:nvSpPr>
          <p:cNvPr name="TextBox 11" id="11"/>
          <p:cNvSpPr txBox="true"/>
          <p:nvPr/>
        </p:nvSpPr>
        <p:spPr>
          <a:xfrm rot="0">
            <a:off x="-1941712" y="363505"/>
            <a:ext cx="6428834" cy="306704"/>
          </a:xfrm>
          <a:prstGeom prst="rect">
            <a:avLst/>
          </a:prstGeom>
        </p:spPr>
        <p:txBody>
          <a:bodyPr anchor="t" rtlCol="false" tIns="0" lIns="0" bIns="0" rIns="0">
            <a:spAutoFit/>
          </a:bodyPr>
          <a:lstStyle/>
          <a:p>
            <a:pPr algn="ctr">
              <a:lnSpc>
                <a:spcPts val="2520"/>
              </a:lnSpc>
              <a:spcBef>
                <a:spcPct val="0"/>
              </a:spcBef>
            </a:pPr>
            <a:r>
              <a:rPr lang="en-US" b="true" sz="1800">
                <a:solidFill>
                  <a:srgbClr val="000000"/>
                </a:solidFill>
                <a:latin typeface="Saira Medium"/>
                <a:ea typeface="Saira Medium"/>
                <a:cs typeface="Saira Medium"/>
                <a:sym typeface="Saira Medium"/>
              </a:rPr>
              <a:t>GIỚI THIỆU</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TextBox 2" id="2"/>
          <p:cNvSpPr txBox="true"/>
          <p:nvPr/>
        </p:nvSpPr>
        <p:spPr>
          <a:xfrm rot="0">
            <a:off x="1028700" y="3322035"/>
            <a:ext cx="16230600" cy="4874209"/>
          </a:xfrm>
          <a:prstGeom prst="rect">
            <a:avLst/>
          </a:prstGeom>
        </p:spPr>
        <p:txBody>
          <a:bodyPr anchor="t" rtlCol="false" tIns="0" lIns="0" bIns="0" rIns="0">
            <a:spAutoFit/>
          </a:bodyPr>
          <a:lstStyle/>
          <a:p>
            <a:pPr algn="l">
              <a:lnSpc>
                <a:spcPts val="5599"/>
              </a:lnSpc>
            </a:pPr>
            <a:r>
              <a:rPr lang="en-US" sz="3999">
                <a:solidFill>
                  <a:srgbClr val="000000"/>
                </a:solidFill>
                <a:latin typeface="Saira"/>
                <a:ea typeface="Saira"/>
                <a:cs typeface="Saira"/>
                <a:sym typeface="Saira"/>
              </a:rPr>
              <a:t>Lợi ích:</a:t>
            </a:r>
          </a:p>
          <a:p>
            <a:pPr algn="l" marL="637779" indent="-318889" lvl="1">
              <a:lnSpc>
                <a:spcPts val="4135"/>
              </a:lnSpc>
              <a:buFont typeface="Arial"/>
              <a:buChar char="•"/>
            </a:pPr>
            <a:r>
              <a:rPr lang="en-US" sz="2954">
                <a:solidFill>
                  <a:srgbClr val="000000"/>
                </a:solidFill>
                <a:latin typeface="Saira"/>
                <a:ea typeface="Saira"/>
                <a:cs typeface="Saira"/>
                <a:sym typeface="Saira"/>
              </a:rPr>
              <a:t>Hiệu quả chi phí: Chỉ cần tinh chỉnh trên một lượng dữ liệu nhỏ, tiết kiệm tài nguyên tính toán.</a:t>
            </a:r>
          </a:p>
          <a:p>
            <a:pPr algn="l" marL="637779" indent="-318889" lvl="1">
              <a:lnSpc>
                <a:spcPts val="4135"/>
              </a:lnSpc>
              <a:spcBef>
                <a:spcPct val="0"/>
              </a:spcBef>
              <a:buFont typeface="Arial"/>
              <a:buChar char="•"/>
            </a:pPr>
            <a:r>
              <a:rPr lang="en-US" sz="2954">
                <a:solidFill>
                  <a:srgbClr val="000000"/>
                </a:solidFill>
                <a:latin typeface="Saira"/>
                <a:ea typeface="Saira"/>
                <a:cs typeface="Saira"/>
                <a:sym typeface="Saira"/>
              </a:rPr>
              <a:t>Linh hoạt: Cho phép mô hình xử lý nhiều tác vụ khác nhau</a:t>
            </a:r>
            <a:r>
              <a:rPr lang="en-US" sz="2954">
                <a:solidFill>
                  <a:srgbClr val="000000"/>
                </a:solidFill>
                <a:latin typeface="Saira"/>
                <a:ea typeface="Saira"/>
                <a:cs typeface="Saira"/>
                <a:sym typeface="Saira"/>
              </a:rPr>
              <a:t> chỉ với một mô hình duy nhất.</a:t>
            </a:r>
          </a:p>
          <a:p>
            <a:pPr algn="l" marL="637779" indent="-318889" lvl="1">
              <a:lnSpc>
                <a:spcPts val="4135"/>
              </a:lnSpc>
              <a:spcBef>
                <a:spcPct val="0"/>
              </a:spcBef>
              <a:buFont typeface="Arial"/>
              <a:buChar char="•"/>
            </a:pPr>
            <a:r>
              <a:rPr lang="en-US" sz="2954">
                <a:solidFill>
                  <a:srgbClr val="000000"/>
                </a:solidFill>
                <a:latin typeface="Saira"/>
                <a:ea typeface="Saira"/>
                <a:cs typeface="Saira"/>
                <a:sym typeface="Saira"/>
              </a:rPr>
              <a:t>Khả năng zero-shot: Sau khi được tinh chỉnh, mô hình có thể thực hiện các tác vụ mới mà không cần huấn luyện thêm.</a:t>
            </a:r>
          </a:p>
          <a:p>
            <a:pPr algn="l" marL="637779" indent="-318889" lvl="1">
              <a:lnSpc>
                <a:spcPts val="4135"/>
              </a:lnSpc>
              <a:spcBef>
                <a:spcPct val="0"/>
              </a:spcBef>
              <a:buFont typeface="Arial"/>
              <a:buChar char="•"/>
            </a:pPr>
            <a:r>
              <a:rPr lang="en-US" sz="2954">
                <a:solidFill>
                  <a:srgbClr val="000000"/>
                </a:solidFill>
                <a:latin typeface="Saira"/>
                <a:ea typeface="Saira"/>
                <a:cs typeface="Saira"/>
                <a:sym typeface="Saira"/>
              </a:rPr>
              <a:t>Hiệu năng: Đạt được — thậm chí vượt qua — hiệu năng của các mô hình mã nguồn đóng với đầu tư tài nguyên tối thiểu.</a:t>
            </a:r>
          </a:p>
          <a:p>
            <a:pPr algn="l">
              <a:lnSpc>
                <a:spcPts val="4135"/>
              </a:lnSpc>
              <a:spcBef>
                <a:spcPct val="0"/>
              </a:spcBef>
            </a:pPr>
          </a:p>
        </p:txBody>
      </p:sp>
      <p:sp>
        <p:nvSpPr>
          <p:cNvPr name="Freeform 3" id="3"/>
          <p:cNvSpPr/>
          <p:nvPr/>
        </p:nvSpPr>
        <p:spPr>
          <a:xfrm flipH="true" flipV="false" rot="0">
            <a:off x="17137297" y="8720119"/>
            <a:ext cx="244005" cy="189437"/>
          </a:xfrm>
          <a:custGeom>
            <a:avLst/>
            <a:gdLst/>
            <a:ahLst/>
            <a:cxnLst/>
            <a:rect r="r" b="b" t="t" l="l"/>
            <a:pathLst>
              <a:path h="189437" w="244005">
                <a:moveTo>
                  <a:pt x="244006" y="0"/>
                </a:moveTo>
                <a:lnTo>
                  <a:pt x="0" y="0"/>
                </a:lnTo>
                <a:lnTo>
                  <a:pt x="0" y="189437"/>
                </a:lnTo>
                <a:lnTo>
                  <a:pt x="244006" y="189437"/>
                </a:lnTo>
                <a:lnTo>
                  <a:pt x="24400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flipV="true">
            <a:off x="1028700" y="2335582"/>
            <a:ext cx="16230600" cy="0"/>
          </a:xfrm>
          <a:prstGeom prst="line">
            <a:avLst/>
          </a:prstGeom>
          <a:ln cap="flat" w="9525">
            <a:solidFill>
              <a:srgbClr val="000000"/>
            </a:solidFill>
            <a:prstDash val="solid"/>
            <a:headEnd type="none" len="sm" w="sm"/>
            <a:tailEnd type="none" len="sm" w="sm"/>
          </a:ln>
        </p:spPr>
      </p:sp>
      <p:sp>
        <p:nvSpPr>
          <p:cNvPr name="Freeform 5" id="5"/>
          <p:cNvSpPr/>
          <p:nvPr/>
        </p:nvSpPr>
        <p:spPr>
          <a:xfrm flipH="false" flipV="false" rot="0">
            <a:off x="1028700" y="2597519"/>
            <a:ext cx="2446839" cy="292865"/>
          </a:xfrm>
          <a:custGeom>
            <a:avLst/>
            <a:gdLst/>
            <a:ahLst/>
            <a:cxnLst/>
            <a:rect r="r" b="b" t="t" l="l"/>
            <a:pathLst>
              <a:path h="292865" w="2446839">
                <a:moveTo>
                  <a:pt x="0" y="0"/>
                </a:moveTo>
                <a:lnTo>
                  <a:pt x="2446839" y="0"/>
                </a:lnTo>
                <a:lnTo>
                  <a:pt x="2446839" y="292865"/>
                </a:lnTo>
                <a:lnTo>
                  <a:pt x="0" y="2928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0">
            <a:off x="14812461" y="2743952"/>
            <a:ext cx="2446839" cy="292865"/>
          </a:xfrm>
          <a:custGeom>
            <a:avLst/>
            <a:gdLst/>
            <a:ahLst/>
            <a:cxnLst/>
            <a:rect r="r" b="b" t="t" l="l"/>
            <a:pathLst>
              <a:path h="292865" w="2446839">
                <a:moveTo>
                  <a:pt x="2446839" y="0"/>
                </a:moveTo>
                <a:lnTo>
                  <a:pt x="0" y="0"/>
                </a:lnTo>
                <a:lnTo>
                  <a:pt x="0" y="292865"/>
                </a:lnTo>
                <a:lnTo>
                  <a:pt x="2446839" y="292865"/>
                </a:lnTo>
                <a:lnTo>
                  <a:pt x="244683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true" rot="0">
            <a:off x="1028700" y="2942098"/>
            <a:ext cx="244005" cy="189437"/>
          </a:xfrm>
          <a:custGeom>
            <a:avLst/>
            <a:gdLst/>
            <a:ahLst/>
            <a:cxnLst/>
            <a:rect r="r" b="b" t="t" l="l"/>
            <a:pathLst>
              <a:path h="189437" w="244005">
                <a:moveTo>
                  <a:pt x="0" y="189437"/>
                </a:moveTo>
                <a:lnTo>
                  <a:pt x="244005" y="189437"/>
                </a:lnTo>
                <a:lnTo>
                  <a:pt x="244005" y="0"/>
                </a:lnTo>
                <a:lnTo>
                  <a:pt x="0" y="0"/>
                </a:lnTo>
                <a:lnTo>
                  <a:pt x="0" y="18943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028700" y="466922"/>
            <a:ext cx="14640998" cy="1606549"/>
          </a:xfrm>
          <a:prstGeom prst="rect">
            <a:avLst/>
          </a:prstGeom>
        </p:spPr>
        <p:txBody>
          <a:bodyPr anchor="t" rtlCol="false" tIns="0" lIns="0" bIns="0" rIns="0">
            <a:spAutoFit/>
          </a:bodyPr>
          <a:lstStyle/>
          <a:p>
            <a:pPr algn="l">
              <a:lnSpc>
                <a:spcPts val="11200"/>
              </a:lnSpc>
              <a:spcBef>
                <a:spcPct val="0"/>
              </a:spcBef>
            </a:pPr>
            <a:r>
              <a:rPr lang="en-US" sz="8000">
                <a:solidFill>
                  <a:srgbClr val="000000"/>
                </a:solidFill>
                <a:latin typeface="Agrandir Grand"/>
                <a:ea typeface="Agrandir Grand"/>
                <a:cs typeface="Agrandir Grand"/>
                <a:sym typeface="Agrandir Grand"/>
              </a:rPr>
              <a:t>INSTRUCTION TUNING</a:t>
            </a:r>
          </a:p>
        </p:txBody>
      </p:sp>
      <p:sp>
        <p:nvSpPr>
          <p:cNvPr name="AutoShape 9" id="9"/>
          <p:cNvSpPr/>
          <p:nvPr/>
        </p:nvSpPr>
        <p:spPr>
          <a:xfrm>
            <a:off x="-1828230" y="670210"/>
            <a:ext cx="4576175" cy="0"/>
          </a:xfrm>
          <a:prstGeom prst="line">
            <a:avLst/>
          </a:prstGeom>
          <a:ln cap="flat" w="9525">
            <a:solidFill>
              <a:srgbClr val="000000"/>
            </a:solidFill>
            <a:prstDash val="solid"/>
            <a:headEnd type="none" len="sm" w="sm"/>
            <a:tailEnd type="none" len="sm" w="sm"/>
          </a:ln>
        </p:spPr>
      </p:sp>
      <p:sp>
        <p:nvSpPr>
          <p:cNvPr name="TextBox 10" id="10"/>
          <p:cNvSpPr txBox="true"/>
          <p:nvPr/>
        </p:nvSpPr>
        <p:spPr>
          <a:xfrm rot="0">
            <a:off x="-1941712" y="363505"/>
            <a:ext cx="6428834" cy="306704"/>
          </a:xfrm>
          <a:prstGeom prst="rect">
            <a:avLst/>
          </a:prstGeom>
        </p:spPr>
        <p:txBody>
          <a:bodyPr anchor="t" rtlCol="false" tIns="0" lIns="0" bIns="0" rIns="0">
            <a:spAutoFit/>
          </a:bodyPr>
          <a:lstStyle/>
          <a:p>
            <a:pPr algn="ctr">
              <a:lnSpc>
                <a:spcPts val="2520"/>
              </a:lnSpc>
              <a:spcBef>
                <a:spcPct val="0"/>
              </a:spcBef>
            </a:pPr>
            <a:r>
              <a:rPr lang="en-US" b="true" sz="1800">
                <a:solidFill>
                  <a:srgbClr val="000000"/>
                </a:solidFill>
                <a:latin typeface="Saira Medium"/>
                <a:ea typeface="Saira Medium"/>
                <a:cs typeface="Saira Medium"/>
                <a:sym typeface="Saira Medium"/>
              </a:rPr>
              <a:t>GIỚI THIỆU</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TextBox 2" id="2"/>
          <p:cNvSpPr txBox="true"/>
          <p:nvPr/>
        </p:nvSpPr>
        <p:spPr>
          <a:xfrm rot="0">
            <a:off x="1028700" y="3664935"/>
            <a:ext cx="16230600" cy="4931410"/>
          </a:xfrm>
          <a:prstGeom prst="rect">
            <a:avLst/>
          </a:prstGeom>
        </p:spPr>
        <p:txBody>
          <a:bodyPr anchor="t" rtlCol="false" tIns="0" lIns="0" bIns="0" rIns="0">
            <a:spAutoFit/>
          </a:bodyPr>
          <a:lstStyle/>
          <a:p>
            <a:pPr algn="l">
              <a:lnSpc>
                <a:spcPts val="5599"/>
              </a:lnSpc>
            </a:pPr>
            <a:r>
              <a:rPr lang="en-US" sz="3999">
                <a:solidFill>
                  <a:srgbClr val="000000"/>
                </a:solidFill>
                <a:latin typeface="Saira"/>
                <a:ea typeface="Saira"/>
                <a:cs typeface="Saira"/>
                <a:sym typeface="Saira"/>
              </a:rPr>
              <a:t>Thách thức </a:t>
            </a:r>
          </a:p>
          <a:p>
            <a:pPr algn="l" marL="636904" indent="-318452" lvl="1">
              <a:lnSpc>
                <a:spcPts val="4129"/>
              </a:lnSpc>
              <a:buFont typeface="Arial"/>
              <a:buChar char="•"/>
            </a:pPr>
            <a:r>
              <a:rPr lang="en-US" sz="2949">
                <a:solidFill>
                  <a:srgbClr val="000000"/>
                </a:solidFill>
                <a:latin typeface="Saira"/>
                <a:ea typeface="Saira"/>
                <a:cs typeface="Saira"/>
                <a:sym typeface="Saira"/>
              </a:rPr>
              <a:t>tích hợp linh hoạt các mô hình </a:t>
            </a:r>
          </a:p>
          <a:p>
            <a:pPr algn="l" marL="636904" indent="-318452" lvl="1">
              <a:lnSpc>
                <a:spcPts val="4129"/>
              </a:lnSpc>
              <a:buFont typeface="Arial"/>
              <a:buChar char="•"/>
            </a:pPr>
            <a:r>
              <a:rPr lang="en-US" sz="2949">
                <a:solidFill>
                  <a:srgbClr val="000000"/>
                </a:solidFill>
                <a:latin typeface="Saira"/>
                <a:ea typeface="Saira"/>
                <a:cs typeface="Saira"/>
                <a:sym typeface="Saira"/>
              </a:rPr>
              <a:t>duy trì tính minh bạch</a:t>
            </a:r>
          </a:p>
          <a:p>
            <a:pPr algn="l" marL="636904" indent="-318452" lvl="1">
              <a:lnSpc>
                <a:spcPts val="4129"/>
              </a:lnSpc>
              <a:buFont typeface="Arial"/>
              <a:buChar char="•"/>
            </a:pPr>
            <a:r>
              <a:rPr lang="en-US" sz="2949">
                <a:solidFill>
                  <a:srgbClr val="000000"/>
                </a:solidFill>
                <a:latin typeface="Saira"/>
                <a:ea typeface="Saira"/>
                <a:cs typeface="Saira"/>
                <a:sym typeface="Saira"/>
              </a:rPr>
              <a:t>đảm bảo khả năng thích ứng mượt mà với các tác vụ tài chính đa dạng</a:t>
            </a:r>
          </a:p>
          <a:p>
            <a:pPr algn="l">
              <a:lnSpc>
                <a:spcPts val="4129"/>
              </a:lnSpc>
              <a:spcBef>
                <a:spcPct val="0"/>
              </a:spcBef>
            </a:pPr>
            <a:r>
              <a:rPr lang="en-US" sz="2949">
                <a:solidFill>
                  <a:srgbClr val="000000"/>
                </a:solidFill>
                <a:latin typeface="Saira"/>
                <a:ea typeface="Saira"/>
                <a:cs typeface="Saira"/>
                <a:sym typeface="Saira"/>
              </a:rPr>
              <a:t> </a:t>
            </a:r>
          </a:p>
          <a:p>
            <a:pPr algn="l">
              <a:lnSpc>
                <a:spcPts val="4129"/>
              </a:lnSpc>
              <a:spcBef>
                <a:spcPct val="0"/>
              </a:spcBef>
            </a:pPr>
          </a:p>
          <a:p>
            <a:pPr algn="l">
              <a:lnSpc>
                <a:spcPts val="4409"/>
              </a:lnSpc>
              <a:spcBef>
                <a:spcPct val="0"/>
              </a:spcBef>
            </a:pPr>
            <a:r>
              <a:rPr lang="en-US" sz="3149">
                <a:solidFill>
                  <a:srgbClr val="000000"/>
                </a:solidFill>
                <a:latin typeface="Saira"/>
                <a:ea typeface="Saira"/>
                <a:cs typeface="Saira"/>
                <a:sym typeface="Saira"/>
              </a:rPr>
              <a:t>=&gt; Cần</a:t>
            </a:r>
            <a:r>
              <a:rPr lang="en-US" sz="3149">
                <a:solidFill>
                  <a:srgbClr val="000000"/>
                </a:solidFill>
                <a:latin typeface="Saira"/>
                <a:ea typeface="Saira"/>
                <a:cs typeface="Saira"/>
                <a:sym typeface="Saira"/>
              </a:rPr>
              <a:t> phải có một mô hình toàn diện hơn, minh bạch hơn và có khả năng thích ứng cao, phục vụ riêng cho lĩnh vực tài chính.</a:t>
            </a:r>
          </a:p>
          <a:p>
            <a:pPr algn="l">
              <a:lnSpc>
                <a:spcPts val="4129"/>
              </a:lnSpc>
              <a:spcBef>
                <a:spcPct val="0"/>
              </a:spcBef>
            </a:pPr>
          </a:p>
        </p:txBody>
      </p:sp>
      <p:sp>
        <p:nvSpPr>
          <p:cNvPr name="Freeform 3" id="3"/>
          <p:cNvSpPr/>
          <p:nvPr/>
        </p:nvSpPr>
        <p:spPr>
          <a:xfrm flipH="true" flipV="false" rot="0">
            <a:off x="17137297" y="8720119"/>
            <a:ext cx="244005" cy="189437"/>
          </a:xfrm>
          <a:custGeom>
            <a:avLst/>
            <a:gdLst/>
            <a:ahLst/>
            <a:cxnLst/>
            <a:rect r="r" b="b" t="t" l="l"/>
            <a:pathLst>
              <a:path h="189437" w="244005">
                <a:moveTo>
                  <a:pt x="244006" y="0"/>
                </a:moveTo>
                <a:lnTo>
                  <a:pt x="0" y="0"/>
                </a:lnTo>
                <a:lnTo>
                  <a:pt x="0" y="189437"/>
                </a:lnTo>
                <a:lnTo>
                  <a:pt x="244006" y="189437"/>
                </a:lnTo>
                <a:lnTo>
                  <a:pt x="24400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flipV="true">
            <a:off x="1028700" y="2335582"/>
            <a:ext cx="16230600" cy="0"/>
          </a:xfrm>
          <a:prstGeom prst="line">
            <a:avLst/>
          </a:prstGeom>
          <a:ln cap="flat" w="9525">
            <a:solidFill>
              <a:srgbClr val="000000"/>
            </a:solidFill>
            <a:prstDash val="solid"/>
            <a:headEnd type="none" len="sm" w="sm"/>
            <a:tailEnd type="none" len="sm" w="sm"/>
          </a:ln>
        </p:spPr>
      </p:sp>
      <p:sp>
        <p:nvSpPr>
          <p:cNvPr name="Freeform 5" id="5"/>
          <p:cNvSpPr/>
          <p:nvPr/>
        </p:nvSpPr>
        <p:spPr>
          <a:xfrm flipH="false" flipV="false" rot="0">
            <a:off x="1028700" y="2597519"/>
            <a:ext cx="2446839" cy="292865"/>
          </a:xfrm>
          <a:custGeom>
            <a:avLst/>
            <a:gdLst/>
            <a:ahLst/>
            <a:cxnLst/>
            <a:rect r="r" b="b" t="t" l="l"/>
            <a:pathLst>
              <a:path h="292865" w="2446839">
                <a:moveTo>
                  <a:pt x="0" y="0"/>
                </a:moveTo>
                <a:lnTo>
                  <a:pt x="2446839" y="0"/>
                </a:lnTo>
                <a:lnTo>
                  <a:pt x="2446839" y="292865"/>
                </a:lnTo>
                <a:lnTo>
                  <a:pt x="0" y="2928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0">
            <a:off x="14812461" y="2743952"/>
            <a:ext cx="2446839" cy="292865"/>
          </a:xfrm>
          <a:custGeom>
            <a:avLst/>
            <a:gdLst/>
            <a:ahLst/>
            <a:cxnLst/>
            <a:rect r="r" b="b" t="t" l="l"/>
            <a:pathLst>
              <a:path h="292865" w="2446839">
                <a:moveTo>
                  <a:pt x="2446839" y="0"/>
                </a:moveTo>
                <a:lnTo>
                  <a:pt x="0" y="0"/>
                </a:lnTo>
                <a:lnTo>
                  <a:pt x="0" y="292865"/>
                </a:lnTo>
                <a:lnTo>
                  <a:pt x="2446839" y="292865"/>
                </a:lnTo>
                <a:lnTo>
                  <a:pt x="244683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true" rot="0">
            <a:off x="1028700" y="2942098"/>
            <a:ext cx="244005" cy="189437"/>
          </a:xfrm>
          <a:custGeom>
            <a:avLst/>
            <a:gdLst/>
            <a:ahLst/>
            <a:cxnLst/>
            <a:rect r="r" b="b" t="t" l="l"/>
            <a:pathLst>
              <a:path h="189437" w="244005">
                <a:moveTo>
                  <a:pt x="0" y="189437"/>
                </a:moveTo>
                <a:lnTo>
                  <a:pt x="244005" y="189437"/>
                </a:lnTo>
                <a:lnTo>
                  <a:pt x="244005" y="0"/>
                </a:lnTo>
                <a:lnTo>
                  <a:pt x="0" y="0"/>
                </a:lnTo>
                <a:lnTo>
                  <a:pt x="0" y="18943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028700" y="466922"/>
            <a:ext cx="14640998" cy="1606549"/>
          </a:xfrm>
          <a:prstGeom prst="rect">
            <a:avLst/>
          </a:prstGeom>
        </p:spPr>
        <p:txBody>
          <a:bodyPr anchor="t" rtlCol="false" tIns="0" lIns="0" bIns="0" rIns="0">
            <a:spAutoFit/>
          </a:bodyPr>
          <a:lstStyle/>
          <a:p>
            <a:pPr algn="l">
              <a:lnSpc>
                <a:spcPts val="11200"/>
              </a:lnSpc>
              <a:spcBef>
                <a:spcPct val="0"/>
              </a:spcBef>
            </a:pPr>
            <a:r>
              <a:rPr lang="en-US" sz="8000">
                <a:solidFill>
                  <a:srgbClr val="000000"/>
                </a:solidFill>
                <a:latin typeface="Agrandir Grand"/>
                <a:ea typeface="Agrandir Grand"/>
                <a:cs typeface="Agrandir Grand"/>
                <a:sym typeface="Agrandir Grand"/>
              </a:rPr>
              <a:t>INSTRUCTION TUNING</a:t>
            </a:r>
          </a:p>
        </p:txBody>
      </p:sp>
      <p:sp>
        <p:nvSpPr>
          <p:cNvPr name="AutoShape 9" id="9"/>
          <p:cNvSpPr/>
          <p:nvPr/>
        </p:nvSpPr>
        <p:spPr>
          <a:xfrm>
            <a:off x="-1828230" y="670210"/>
            <a:ext cx="4576175" cy="0"/>
          </a:xfrm>
          <a:prstGeom prst="line">
            <a:avLst/>
          </a:prstGeom>
          <a:ln cap="flat" w="9525">
            <a:solidFill>
              <a:srgbClr val="000000"/>
            </a:solidFill>
            <a:prstDash val="solid"/>
            <a:headEnd type="none" len="sm" w="sm"/>
            <a:tailEnd type="none" len="sm" w="sm"/>
          </a:ln>
        </p:spPr>
      </p:sp>
      <p:sp>
        <p:nvSpPr>
          <p:cNvPr name="TextBox 10" id="10"/>
          <p:cNvSpPr txBox="true"/>
          <p:nvPr/>
        </p:nvSpPr>
        <p:spPr>
          <a:xfrm rot="0">
            <a:off x="-1941712" y="363505"/>
            <a:ext cx="6428834" cy="306704"/>
          </a:xfrm>
          <a:prstGeom prst="rect">
            <a:avLst/>
          </a:prstGeom>
        </p:spPr>
        <p:txBody>
          <a:bodyPr anchor="t" rtlCol="false" tIns="0" lIns="0" bIns="0" rIns="0">
            <a:spAutoFit/>
          </a:bodyPr>
          <a:lstStyle/>
          <a:p>
            <a:pPr algn="ctr">
              <a:lnSpc>
                <a:spcPts val="2520"/>
              </a:lnSpc>
              <a:spcBef>
                <a:spcPct val="0"/>
              </a:spcBef>
            </a:pPr>
            <a:r>
              <a:rPr lang="en-US" b="true" sz="1800">
                <a:solidFill>
                  <a:srgbClr val="000000"/>
                </a:solidFill>
                <a:latin typeface="Saira Medium"/>
                <a:ea typeface="Saira Medium"/>
                <a:cs typeface="Saira Medium"/>
                <a:sym typeface="Saira Medium"/>
              </a:rPr>
              <a:t>GIỚI THIỆU</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TextBox 2" id="2"/>
          <p:cNvSpPr txBox="true"/>
          <p:nvPr/>
        </p:nvSpPr>
        <p:spPr>
          <a:xfrm rot="0">
            <a:off x="644881" y="2757783"/>
            <a:ext cx="16998237" cy="4829609"/>
          </a:xfrm>
          <a:prstGeom prst="rect">
            <a:avLst/>
          </a:prstGeom>
        </p:spPr>
        <p:txBody>
          <a:bodyPr anchor="t" rtlCol="false" tIns="0" lIns="0" bIns="0" rIns="0">
            <a:spAutoFit/>
          </a:bodyPr>
          <a:lstStyle/>
          <a:p>
            <a:pPr algn="ctr">
              <a:lnSpc>
                <a:spcPts val="19401"/>
              </a:lnSpc>
            </a:pPr>
            <a:r>
              <a:rPr lang="en-US" sz="13857">
                <a:solidFill>
                  <a:srgbClr val="000000"/>
                </a:solidFill>
                <a:latin typeface="Saira"/>
                <a:ea typeface="Saira"/>
                <a:cs typeface="Saira"/>
                <a:sym typeface="Saira"/>
              </a:rPr>
              <a:t>NGHIÊN CỨU </a:t>
            </a:r>
          </a:p>
          <a:p>
            <a:pPr algn="ctr">
              <a:lnSpc>
                <a:spcPts val="19401"/>
              </a:lnSpc>
              <a:spcBef>
                <a:spcPct val="0"/>
              </a:spcBef>
            </a:pPr>
            <a:r>
              <a:rPr lang="en-US" sz="13857">
                <a:solidFill>
                  <a:srgbClr val="000000"/>
                </a:solidFill>
                <a:latin typeface="Saira"/>
                <a:ea typeface="Saira"/>
                <a:cs typeface="Saira"/>
                <a:sym typeface="Saira"/>
              </a:rPr>
              <a:t>LIÊN QUAN</a:t>
            </a:r>
          </a:p>
        </p:txBody>
      </p:sp>
      <p:sp>
        <p:nvSpPr>
          <p:cNvPr name="AutoShape 3" id="3"/>
          <p:cNvSpPr/>
          <p:nvPr/>
        </p:nvSpPr>
        <p:spPr>
          <a:xfrm>
            <a:off x="733790" y="2666566"/>
            <a:ext cx="6492240" cy="0"/>
          </a:xfrm>
          <a:prstGeom prst="line">
            <a:avLst/>
          </a:prstGeom>
          <a:ln cap="flat" w="9525">
            <a:solidFill>
              <a:srgbClr val="000000"/>
            </a:solidFill>
            <a:prstDash val="solid"/>
            <a:headEnd type="none" len="sm" w="sm"/>
            <a:tailEnd type="none" len="sm" w="sm"/>
          </a:ln>
        </p:spPr>
      </p:sp>
      <p:sp>
        <p:nvSpPr>
          <p:cNvPr name="AutoShape 4" id="4"/>
          <p:cNvSpPr/>
          <p:nvPr/>
        </p:nvSpPr>
        <p:spPr>
          <a:xfrm>
            <a:off x="6595804" y="8566129"/>
            <a:ext cx="10663496" cy="0"/>
          </a:xfrm>
          <a:prstGeom prst="line">
            <a:avLst/>
          </a:prstGeom>
          <a:ln cap="flat" w="9525">
            <a:solidFill>
              <a:srgbClr val="000000"/>
            </a:solidFill>
            <a:prstDash val="solid"/>
            <a:headEnd type="none" len="sm" w="sm"/>
            <a:tailEnd type="none" len="sm" w="sm"/>
          </a:ln>
        </p:spPr>
      </p:sp>
      <p:sp>
        <p:nvSpPr>
          <p:cNvPr name="Freeform 5" id="5"/>
          <p:cNvSpPr/>
          <p:nvPr/>
        </p:nvSpPr>
        <p:spPr>
          <a:xfrm flipH="false" flipV="false" rot="0">
            <a:off x="12891654" y="7940547"/>
            <a:ext cx="4367646" cy="460588"/>
          </a:xfrm>
          <a:custGeom>
            <a:avLst/>
            <a:gdLst/>
            <a:ahLst/>
            <a:cxnLst/>
            <a:rect r="r" b="b" t="t" l="l"/>
            <a:pathLst>
              <a:path h="460588" w="4367646">
                <a:moveTo>
                  <a:pt x="0" y="0"/>
                </a:moveTo>
                <a:lnTo>
                  <a:pt x="4367646" y="0"/>
                </a:lnTo>
                <a:lnTo>
                  <a:pt x="4367646" y="460588"/>
                </a:lnTo>
                <a:lnTo>
                  <a:pt x="0" y="4605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733790" y="1372644"/>
            <a:ext cx="4367646" cy="460588"/>
          </a:xfrm>
          <a:custGeom>
            <a:avLst/>
            <a:gdLst/>
            <a:ahLst/>
            <a:cxnLst/>
            <a:rect r="r" b="b" t="t" l="l"/>
            <a:pathLst>
              <a:path h="460588" w="4367646">
                <a:moveTo>
                  <a:pt x="4367646" y="0"/>
                </a:moveTo>
                <a:lnTo>
                  <a:pt x="0" y="0"/>
                </a:lnTo>
                <a:lnTo>
                  <a:pt x="0" y="460588"/>
                </a:lnTo>
                <a:lnTo>
                  <a:pt x="4367646" y="460588"/>
                </a:lnTo>
                <a:lnTo>
                  <a:pt x="43676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28700" y="9068863"/>
            <a:ext cx="244005" cy="189437"/>
          </a:xfrm>
          <a:custGeom>
            <a:avLst/>
            <a:gdLst/>
            <a:ahLst/>
            <a:cxnLst/>
            <a:rect r="r" b="b" t="t" l="l"/>
            <a:pathLst>
              <a:path h="189437" w="244005">
                <a:moveTo>
                  <a:pt x="0" y="0"/>
                </a:moveTo>
                <a:lnTo>
                  <a:pt x="244005" y="0"/>
                </a:lnTo>
                <a:lnTo>
                  <a:pt x="244005" y="189437"/>
                </a:lnTo>
                <a:lnTo>
                  <a:pt x="0" y="1894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0">
            <a:off x="17015295" y="9068863"/>
            <a:ext cx="244005" cy="189437"/>
          </a:xfrm>
          <a:custGeom>
            <a:avLst/>
            <a:gdLst/>
            <a:ahLst/>
            <a:cxnLst/>
            <a:rect r="r" b="b" t="t" l="l"/>
            <a:pathLst>
              <a:path h="189437" w="244005">
                <a:moveTo>
                  <a:pt x="244005" y="0"/>
                </a:moveTo>
                <a:lnTo>
                  <a:pt x="0" y="0"/>
                </a:lnTo>
                <a:lnTo>
                  <a:pt x="0" y="189437"/>
                </a:lnTo>
                <a:lnTo>
                  <a:pt x="244005" y="189437"/>
                </a:lnTo>
                <a:lnTo>
                  <a:pt x="244005"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10800000">
            <a:off x="17015295" y="1028700"/>
            <a:ext cx="244005" cy="189437"/>
          </a:xfrm>
          <a:custGeom>
            <a:avLst/>
            <a:gdLst/>
            <a:ahLst/>
            <a:cxnLst/>
            <a:rect r="r" b="b" t="t" l="l"/>
            <a:pathLst>
              <a:path h="189437" w="244005">
                <a:moveTo>
                  <a:pt x="0" y="0"/>
                </a:moveTo>
                <a:lnTo>
                  <a:pt x="244005" y="0"/>
                </a:lnTo>
                <a:lnTo>
                  <a:pt x="244005" y="189437"/>
                </a:lnTo>
                <a:lnTo>
                  <a:pt x="0" y="1894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true" flipV="false" rot="-10800000">
            <a:off x="1028700" y="1028700"/>
            <a:ext cx="244005" cy="189437"/>
          </a:xfrm>
          <a:custGeom>
            <a:avLst/>
            <a:gdLst/>
            <a:ahLst/>
            <a:cxnLst/>
            <a:rect r="r" b="b" t="t" l="l"/>
            <a:pathLst>
              <a:path h="189437" w="244005">
                <a:moveTo>
                  <a:pt x="244005" y="0"/>
                </a:moveTo>
                <a:lnTo>
                  <a:pt x="0" y="0"/>
                </a:lnTo>
                <a:lnTo>
                  <a:pt x="0" y="189437"/>
                </a:lnTo>
                <a:lnTo>
                  <a:pt x="244005" y="189437"/>
                </a:lnTo>
                <a:lnTo>
                  <a:pt x="244005"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1028700" y="2251169"/>
            <a:ext cx="2438166" cy="302259"/>
          </a:xfrm>
          <a:prstGeom prst="rect">
            <a:avLst/>
          </a:prstGeom>
        </p:spPr>
        <p:txBody>
          <a:bodyPr anchor="t" rtlCol="false" tIns="0" lIns="0" bIns="0" rIns="0">
            <a:spAutoFit/>
          </a:bodyPr>
          <a:lstStyle/>
          <a:p>
            <a:pPr algn="l">
              <a:lnSpc>
                <a:spcPts val="2240"/>
              </a:lnSpc>
              <a:spcBef>
                <a:spcPct val="0"/>
              </a:spcBef>
            </a:pPr>
            <a:r>
              <a:rPr lang="en-US" b="true" sz="1600">
                <a:solidFill>
                  <a:srgbClr val="000000"/>
                </a:solidFill>
                <a:latin typeface="Agrandir Grand Medium"/>
                <a:ea typeface="Agrandir Grand Medium"/>
                <a:cs typeface="Agrandir Grand Medium"/>
                <a:sym typeface="Agrandir Grand Medium"/>
              </a:rPr>
              <a:t>PRESENTATION</a:t>
            </a:r>
          </a:p>
        </p:txBody>
      </p:sp>
      <p:sp>
        <p:nvSpPr>
          <p:cNvPr name="TextBox 12" id="12"/>
          <p:cNvSpPr txBox="true"/>
          <p:nvPr/>
        </p:nvSpPr>
        <p:spPr>
          <a:xfrm rot="0">
            <a:off x="15090120" y="8766604"/>
            <a:ext cx="2047178" cy="302259"/>
          </a:xfrm>
          <a:prstGeom prst="rect">
            <a:avLst/>
          </a:prstGeom>
        </p:spPr>
        <p:txBody>
          <a:bodyPr anchor="t" rtlCol="false" tIns="0" lIns="0" bIns="0" rIns="0">
            <a:spAutoFit/>
          </a:bodyPr>
          <a:lstStyle/>
          <a:p>
            <a:pPr algn="r">
              <a:lnSpc>
                <a:spcPts val="2240"/>
              </a:lnSpc>
              <a:spcBef>
                <a:spcPct val="0"/>
              </a:spcBef>
            </a:pPr>
            <a:r>
              <a:rPr lang="en-US" b="true" sz="1600">
                <a:solidFill>
                  <a:srgbClr val="000000"/>
                </a:solidFill>
                <a:latin typeface="Agrandir Grand Medium"/>
                <a:ea typeface="Agrandir Grand Medium"/>
                <a:cs typeface="Agrandir Grand Medium"/>
                <a:sym typeface="Agrandir Grand Medium"/>
              </a:rPr>
              <a:t>30/04/2025</a:t>
            </a:r>
          </a:p>
        </p:txBody>
      </p:sp>
      <p:sp>
        <p:nvSpPr>
          <p:cNvPr name="TextBox 13" id="13"/>
          <p:cNvSpPr txBox="true"/>
          <p:nvPr/>
        </p:nvSpPr>
        <p:spPr>
          <a:xfrm rot="0">
            <a:off x="5101436" y="496147"/>
            <a:ext cx="4042564" cy="278764"/>
          </a:xfrm>
          <a:prstGeom prst="rect">
            <a:avLst/>
          </a:prstGeom>
        </p:spPr>
        <p:txBody>
          <a:bodyPr anchor="t" rtlCol="false" tIns="0" lIns="0" bIns="0" rIns="0">
            <a:spAutoFit/>
          </a:bodyPr>
          <a:lstStyle/>
          <a:p>
            <a:pPr algn="r">
              <a:lnSpc>
                <a:spcPts val="1960"/>
              </a:lnSpc>
              <a:spcBef>
                <a:spcPct val="0"/>
              </a:spcBef>
            </a:pPr>
            <a:r>
              <a:rPr lang="en-US" b="true" sz="1400" spc="271">
                <a:solidFill>
                  <a:srgbClr val="000000"/>
                </a:solidFill>
                <a:latin typeface="Agrandir Grand Medium"/>
                <a:ea typeface="Agrandir Grand Medium"/>
                <a:cs typeface="Agrandir Grand Medium"/>
                <a:sym typeface="Agrandir Grand Medium"/>
              </a:rPr>
              <a:t>GR17</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AutoShape 2" id="2"/>
          <p:cNvSpPr/>
          <p:nvPr/>
        </p:nvSpPr>
        <p:spPr>
          <a:xfrm>
            <a:off x="1028700" y="3152725"/>
            <a:ext cx="16230600" cy="0"/>
          </a:xfrm>
          <a:prstGeom prst="line">
            <a:avLst/>
          </a:prstGeom>
          <a:ln cap="flat" w="9525">
            <a:solidFill>
              <a:srgbClr val="000000"/>
            </a:solidFill>
            <a:prstDash val="solid"/>
            <a:headEnd type="none" len="sm" w="sm"/>
            <a:tailEnd type="none" len="sm" w="sm"/>
          </a:ln>
        </p:spPr>
      </p:sp>
      <p:sp>
        <p:nvSpPr>
          <p:cNvPr name="Freeform 3" id="3"/>
          <p:cNvSpPr/>
          <p:nvPr/>
        </p:nvSpPr>
        <p:spPr>
          <a:xfrm flipH="false" flipV="false" rot="1320931">
            <a:off x="13093402" y="-1804069"/>
            <a:ext cx="5532378" cy="5877692"/>
          </a:xfrm>
          <a:custGeom>
            <a:avLst/>
            <a:gdLst/>
            <a:ahLst/>
            <a:cxnLst/>
            <a:rect r="r" b="b" t="t" l="l"/>
            <a:pathLst>
              <a:path h="5877692" w="5532378">
                <a:moveTo>
                  <a:pt x="0" y="0"/>
                </a:moveTo>
                <a:lnTo>
                  <a:pt x="5532378" y="0"/>
                </a:lnTo>
                <a:lnTo>
                  <a:pt x="5532378" y="5877693"/>
                </a:lnTo>
                <a:lnTo>
                  <a:pt x="0" y="5877693"/>
                </a:lnTo>
                <a:lnTo>
                  <a:pt x="0" y="0"/>
                </a:lnTo>
                <a:close/>
              </a:path>
            </a:pathLst>
          </a:custGeom>
          <a:blipFill>
            <a:blip r:embed="rId2"/>
            <a:stretch>
              <a:fillRect l="0" t="0" r="0" b="0"/>
            </a:stretch>
          </a:blipFill>
        </p:spPr>
      </p:sp>
      <p:sp>
        <p:nvSpPr>
          <p:cNvPr name="TextBox 4" id="4"/>
          <p:cNvSpPr txBox="true"/>
          <p:nvPr/>
        </p:nvSpPr>
        <p:spPr>
          <a:xfrm rot="0">
            <a:off x="1028700" y="1132487"/>
            <a:ext cx="10628786" cy="990601"/>
          </a:xfrm>
          <a:prstGeom prst="rect">
            <a:avLst/>
          </a:prstGeom>
        </p:spPr>
        <p:txBody>
          <a:bodyPr anchor="t" rtlCol="false" tIns="0" lIns="0" bIns="0" rIns="0">
            <a:spAutoFit/>
          </a:bodyPr>
          <a:lstStyle/>
          <a:p>
            <a:pPr algn="l">
              <a:lnSpc>
                <a:spcPts val="7200"/>
              </a:lnSpc>
            </a:pPr>
            <a:r>
              <a:rPr lang="en-US" sz="8000">
                <a:solidFill>
                  <a:srgbClr val="000000"/>
                </a:solidFill>
                <a:latin typeface="Saira"/>
                <a:ea typeface="Saira"/>
                <a:cs typeface="Saira"/>
                <a:sym typeface="Saira"/>
              </a:rPr>
              <a:t>NGHIÊN CỨU</a:t>
            </a:r>
          </a:p>
        </p:txBody>
      </p:sp>
      <p:sp>
        <p:nvSpPr>
          <p:cNvPr name="TextBox 5" id="5"/>
          <p:cNvSpPr txBox="true"/>
          <p:nvPr/>
        </p:nvSpPr>
        <p:spPr>
          <a:xfrm rot="0">
            <a:off x="13216736" y="962025"/>
            <a:ext cx="4042564" cy="278830"/>
          </a:xfrm>
          <a:prstGeom prst="rect">
            <a:avLst/>
          </a:prstGeom>
        </p:spPr>
        <p:txBody>
          <a:bodyPr anchor="t" rtlCol="false" tIns="0" lIns="0" bIns="0" rIns="0">
            <a:spAutoFit/>
          </a:bodyPr>
          <a:lstStyle/>
          <a:p>
            <a:pPr algn="r">
              <a:lnSpc>
                <a:spcPts val="1960"/>
              </a:lnSpc>
              <a:spcBef>
                <a:spcPct val="0"/>
              </a:spcBef>
            </a:pPr>
            <a:r>
              <a:rPr lang="en-US" b="true" sz="1400" spc="271">
                <a:solidFill>
                  <a:srgbClr val="000000"/>
                </a:solidFill>
                <a:latin typeface="Agrandir Grand Medium"/>
                <a:ea typeface="Agrandir Grand Medium"/>
                <a:cs typeface="Agrandir Grand Medium"/>
                <a:sym typeface="Agrandir Grand Medium"/>
              </a:rPr>
              <a:t>SALFORD &amp; CO.</a:t>
            </a:r>
          </a:p>
        </p:txBody>
      </p:sp>
      <p:sp>
        <p:nvSpPr>
          <p:cNvPr name="Freeform 6" id="6"/>
          <p:cNvSpPr/>
          <p:nvPr/>
        </p:nvSpPr>
        <p:spPr>
          <a:xfrm flipH="false" flipV="false" rot="-1378836">
            <a:off x="8109137" y="215453"/>
            <a:ext cx="2443551" cy="2596070"/>
          </a:xfrm>
          <a:custGeom>
            <a:avLst/>
            <a:gdLst/>
            <a:ahLst/>
            <a:cxnLst/>
            <a:rect r="r" b="b" t="t" l="l"/>
            <a:pathLst>
              <a:path h="2596070" w="2443551">
                <a:moveTo>
                  <a:pt x="0" y="0"/>
                </a:moveTo>
                <a:lnTo>
                  <a:pt x="2443551" y="0"/>
                </a:lnTo>
                <a:lnTo>
                  <a:pt x="2443551" y="2596069"/>
                </a:lnTo>
                <a:lnTo>
                  <a:pt x="0" y="2596069"/>
                </a:lnTo>
                <a:lnTo>
                  <a:pt x="0" y="0"/>
                </a:lnTo>
                <a:close/>
              </a:path>
            </a:pathLst>
          </a:custGeom>
          <a:blipFill>
            <a:blip r:embed="rId2"/>
            <a:stretch>
              <a:fillRect l="0" t="0" r="0" b="0"/>
            </a:stretch>
          </a:blipFill>
        </p:spPr>
      </p:sp>
      <p:sp>
        <p:nvSpPr>
          <p:cNvPr name="Freeform 7" id="7"/>
          <p:cNvSpPr/>
          <p:nvPr/>
        </p:nvSpPr>
        <p:spPr>
          <a:xfrm flipH="true" flipV="false" rot="0">
            <a:off x="1028700" y="3331783"/>
            <a:ext cx="3503226" cy="369431"/>
          </a:xfrm>
          <a:custGeom>
            <a:avLst/>
            <a:gdLst/>
            <a:ahLst/>
            <a:cxnLst/>
            <a:rect r="r" b="b" t="t" l="l"/>
            <a:pathLst>
              <a:path h="369431" w="3503226">
                <a:moveTo>
                  <a:pt x="3503226" y="0"/>
                </a:moveTo>
                <a:lnTo>
                  <a:pt x="0" y="0"/>
                </a:lnTo>
                <a:lnTo>
                  <a:pt x="0" y="369431"/>
                </a:lnTo>
                <a:lnTo>
                  <a:pt x="3503226" y="369431"/>
                </a:lnTo>
                <a:lnTo>
                  <a:pt x="350322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2089589" y="4247199"/>
            <a:ext cx="14108823" cy="4706620"/>
          </a:xfrm>
          <a:prstGeom prst="rect">
            <a:avLst/>
          </a:prstGeom>
        </p:spPr>
        <p:txBody>
          <a:bodyPr anchor="t" rtlCol="false" tIns="0" lIns="0" bIns="0" rIns="0">
            <a:spAutoFit/>
          </a:bodyPr>
          <a:lstStyle/>
          <a:p>
            <a:pPr algn="l">
              <a:lnSpc>
                <a:spcPts val="4129"/>
              </a:lnSpc>
            </a:pPr>
            <a:r>
              <a:rPr lang="en-US" sz="2949">
                <a:solidFill>
                  <a:srgbClr val="000000"/>
                </a:solidFill>
                <a:latin typeface="Saira"/>
                <a:ea typeface="Saira"/>
                <a:cs typeface="Saira"/>
                <a:sym typeface="Saira"/>
              </a:rPr>
              <a:t>Trong những năm gần đây, đã có m</a:t>
            </a:r>
            <a:r>
              <a:rPr lang="en-US" sz="2949">
                <a:solidFill>
                  <a:srgbClr val="000000"/>
                </a:solidFill>
                <a:latin typeface="Saira"/>
                <a:ea typeface="Saira"/>
                <a:cs typeface="Saira"/>
                <a:sym typeface="Saira"/>
              </a:rPr>
              <a:t>ột làn sóng nghiên cứu tập trung vào việc kết hợp các tập dữ liệu tài chính với các mô hình GPT như GPT-3 và GPT-4 nhằm nâng cao các ứng dụng xử lý ngôn ngữ tự nhiên.</a:t>
            </a:r>
          </a:p>
          <a:p>
            <a:pPr algn="l">
              <a:lnSpc>
                <a:spcPts val="4129"/>
              </a:lnSpc>
            </a:pPr>
          </a:p>
          <a:p>
            <a:pPr algn="l">
              <a:lnSpc>
                <a:spcPts val="4129"/>
              </a:lnSpc>
            </a:pPr>
            <a:r>
              <a:rPr lang="en-US" sz="2949">
                <a:solidFill>
                  <a:srgbClr val="000000"/>
                </a:solidFill>
                <a:latin typeface="Saira"/>
                <a:ea typeface="Saira"/>
                <a:cs typeface="Saira"/>
                <a:sym typeface="Saira"/>
              </a:rPr>
              <a:t>Có hai phương pháp tiếp cận phổ biến: </a:t>
            </a:r>
          </a:p>
          <a:p>
            <a:pPr algn="l" marL="636904" indent="-318452" lvl="1">
              <a:lnSpc>
                <a:spcPts val="4129"/>
              </a:lnSpc>
              <a:buAutoNum type="arabicPeriod" startAt="1"/>
            </a:pPr>
            <a:r>
              <a:rPr lang="en-US" sz="2949">
                <a:solidFill>
                  <a:srgbClr val="000000"/>
                </a:solidFill>
                <a:latin typeface="Saira"/>
                <a:ea typeface="Saira"/>
                <a:cs typeface="Saira"/>
                <a:sym typeface="Saira"/>
              </a:rPr>
              <a:t> S</a:t>
            </a:r>
            <a:r>
              <a:rPr lang="en-US" sz="2949">
                <a:solidFill>
                  <a:srgbClr val="000000"/>
                </a:solidFill>
                <a:latin typeface="Saira"/>
                <a:ea typeface="Saira"/>
                <a:cs typeface="Saira"/>
                <a:sym typeface="Saira"/>
              </a:rPr>
              <a:t>ử dụng kỹ thuật thiết kế prompt (prompt engineering) với các mô hình ngôn ngữ lớn mã nguồn mở (LLM), giữ nguyên các tham số;</a:t>
            </a:r>
          </a:p>
          <a:p>
            <a:pPr algn="l" marL="636904" indent="-318452" lvl="1">
              <a:lnSpc>
                <a:spcPts val="4129"/>
              </a:lnSpc>
              <a:buAutoNum type="arabicPeriod" startAt="1"/>
            </a:pPr>
            <a:r>
              <a:rPr lang="en-US" sz="2949">
                <a:solidFill>
                  <a:srgbClr val="000000"/>
                </a:solidFill>
                <a:latin typeface="Saira"/>
                <a:ea typeface="Saira"/>
                <a:cs typeface="Saira"/>
                <a:sym typeface="Saira"/>
              </a:rPr>
              <a:t> Sử dụng phương pháp huấn luyện có giám sát như Instruction Tuning để tạo ra các mô hình chuyên biệt cho các nhiệm vụ tài chính.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DAGmjLnnPco</dc:identifier>
  <dcterms:modified xsi:type="dcterms:W3CDTF">2011-08-01T06:04:30Z</dcterms:modified>
  <cp:revision>1</cp:revision>
  <dc:title>FinGPT: Open-Source Financial Large Language Models</dc:title>
</cp:coreProperties>
</file>